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3.jpg" ContentType="image/gif"/>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176"/>
  </p:notesMasterIdLst>
  <p:handoutMasterIdLst>
    <p:handoutMasterId r:id="rId177"/>
  </p:handoutMasterIdLst>
  <p:sldIdLst>
    <p:sldId id="258" r:id="rId7"/>
    <p:sldId id="2087" r:id="rId8"/>
    <p:sldId id="1929" r:id="rId9"/>
    <p:sldId id="1930" r:id="rId10"/>
    <p:sldId id="1931" r:id="rId11"/>
    <p:sldId id="1932" r:id="rId12"/>
    <p:sldId id="1933" r:id="rId13"/>
    <p:sldId id="1934" r:id="rId14"/>
    <p:sldId id="1935" r:id="rId15"/>
    <p:sldId id="1936" r:id="rId16"/>
    <p:sldId id="1937" r:id="rId17"/>
    <p:sldId id="1938" r:id="rId18"/>
    <p:sldId id="1939" r:id="rId19"/>
    <p:sldId id="1940" r:id="rId20"/>
    <p:sldId id="1941" r:id="rId21"/>
    <p:sldId id="1942" r:id="rId22"/>
    <p:sldId id="1943" r:id="rId23"/>
    <p:sldId id="1944" r:id="rId24"/>
    <p:sldId id="2130" r:id="rId25"/>
    <p:sldId id="1945" r:id="rId26"/>
    <p:sldId id="1946" r:id="rId27"/>
    <p:sldId id="1947" r:id="rId28"/>
    <p:sldId id="1948" r:id="rId29"/>
    <p:sldId id="2088" r:id="rId30"/>
    <p:sldId id="1950" r:id="rId31"/>
    <p:sldId id="1951" r:id="rId32"/>
    <p:sldId id="2094" r:id="rId33"/>
    <p:sldId id="1953" r:id="rId34"/>
    <p:sldId id="1954" r:id="rId35"/>
    <p:sldId id="1955" r:id="rId36"/>
    <p:sldId id="1956" r:id="rId37"/>
    <p:sldId id="1957" r:id="rId38"/>
    <p:sldId id="1958" r:id="rId39"/>
    <p:sldId id="2095" r:id="rId40"/>
    <p:sldId id="2089" r:id="rId41"/>
    <p:sldId id="2090" r:id="rId42"/>
    <p:sldId id="1961" r:id="rId43"/>
    <p:sldId id="1962" r:id="rId44"/>
    <p:sldId id="1963" r:id="rId45"/>
    <p:sldId id="1964" r:id="rId46"/>
    <p:sldId id="1965" r:id="rId47"/>
    <p:sldId id="1966" r:id="rId48"/>
    <p:sldId id="1967" r:id="rId49"/>
    <p:sldId id="1968" r:id="rId50"/>
    <p:sldId id="1969" r:id="rId51"/>
    <p:sldId id="1970" r:id="rId52"/>
    <p:sldId id="1971" r:id="rId53"/>
    <p:sldId id="1972" r:id="rId54"/>
    <p:sldId id="1973" r:id="rId55"/>
    <p:sldId id="1974" r:id="rId56"/>
    <p:sldId id="1975" r:id="rId57"/>
    <p:sldId id="2124" r:id="rId58"/>
    <p:sldId id="2091" r:id="rId59"/>
    <p:sldId id="1978" r:id="rId60"/>
    <p:sldId id="2096" r:id="rId61"/>
    <p:sldId id="1980" r:id="rId62"/>
    <p:sldId id="1981" r:id="rId63"/>
    <p:sldId id="1982" r:id="rId64"/>
    <p:sldId id="1983" r:id="rId65"/>
    <p:sldId id="1984" r:id="rId66"/>
    <p:sldId id="1985" r:id="rId67"/>
    <p:sldId id="1986" r:id="rId68"/>
    <p:sldId id="1987" r:id="rId69"/>
    <p:sldId id="2097" r:id="rId70"/>
    <p:sldId id="1989" r:id="rId71"/>
    <p:sldId id="1990" r:id="rId72"/>
    <p:sldId id="1991" r:id="rId73"/>
    <p:sldId id="1992" r:id="rId74"/>
    <p:sldId id="1993" r:id="rId75"/>
    <p:sldId id="1994" r:id="rId76"/>
    <p:sldId id="1995" r:id="rId77"/>
    <p:sldId id="1996" r:id="rId78"/>
    <p:sldId id="2098" r:id="rId79"/>
    <p:sldId id="1998" r:id="rId80"/>
    <p:sldId id="1999" r:id="rId81"/>
    <p:sldId id="2000" r:id="rId82"/>
    <p:sldId id="2001" r:id="rId83"/>
    <p:sldId id="2002" r:id="rId84"/>
    <p:sldId id="2105" r:id="rId85"/>
    <p:sldId id="2005" r:id="rId86"/>
    <p:sldId id="2006" r:id="rId87"/>
    <p:sldId id="2007" r:id="rId88"/>
    <p:sldId id="2008" r:id="rId89"/>
    <p:sldId id="2009" r:id="rId90"/>
    <p:sldId id="2010" r:id="rId91"/>
    <p:sldId id="2011" r:id="rId92"/>
    <p:sldId id="2012" r:id="rId93"/>
    <p:sldId id="2013" r:id="rId94"/>
    <p:sldId id="2014" r:id="rId95"/>
    <p:sldId id="2015" r:id="rId96"/>
    <p:sldId id="2016" r:id="rId97"/>
    <p:sldId id="2020" r:id="rId98"/>
    <p:sldId id="2099" r:id="rId99"/>
    <p:sldId id="2101" r:id="rId100"/>
    <p:sldId id="2132" r:id="rId101"/>
    <p:sldId id="2126" r:id="rId102"/>
    <p:sldId id="2103" r:id="rId103"/>
    <p:sldId id="2104" r:id="rId104"/>
    <p:sldId id="2106" r:id="rId105"/>
    <p:sldId id="2107" r:id="rId106"/>
    <p:sldId id="2028" r:id="rId107"/>
    <p:sldId id="2109" r:id="rId108"/>
    <p:sldId id="2031" r:id="rId109"/>
    <p:sldId id="2032" r:id="rId110"/>
    <p:sldId id="2033" r:id="rId111"/>
    <p:sldId id="2034" r:id="rId112"/>
    <p:sldId id="2035" r:id="rId113"/>
    <p:sldId id="2036" r:id="rId114"/>
    <p:sldId id="2110" r:id="rId115"/>
    <p:sldId id="2131" r:id="rId116"/>
    <p:sldId id="2134" r:id="rId117"/>
    <p:sldId id="2042" r:id="rId118"/>
    <p:sldId id="2043" r:id="rId119"/>
    <p:sldId id="2044" r:id="rId120"/>
    <p:sldId id="2065" r:id="rId121"/>
    <p:sldId id="2118" r:id="rId122"/>
    <p:sldId id="2119" r:id="rId123"/>
    <p:sldId id="2111" r:id="rId124"/>
    <p:sldId id="2112" r:id="rId125"/>
    <p:sldId id="2113" r:id="rId126"/>
    <p:sldId id="2128" r:id="rId127"/>
    <p:sldId id="2049" r:id="rId128"/>
    <p:sldId id="2050" r:id="rId129"/>
    <p:sldId id="2051" r:id="rId130"/>
    <p:sldId id="2052" r:id="rId131"/>
    <p:sldId id="2053" r:id="rId132"/>
    <p:sldId id="2054" r:id="rId133"/>
    <p:sldId id="2055" r:id="rId134"/>
    <p:sldId id="2135" r:id="rId135"/>
    <p:sldId id="2056" r:id="rId136"/>
    <p:sldId id="2057" r:id="rId137"/>
    <p:sldId id="2058" r:id="rId138"/>
    <p:sldId id="2114" r:id="rId139"/>
    <p:sldId id="2060" r:id="rId140"/>
    <p:sldId id="2149" r:id="rId141"/>
    <p:sldId id="2061" r:id="rId142"/>
    <p:sldId id="2117" r:id="rId143"/>
    <p:sldId id="2148" r:id="rId144"/>
    <p:sldId id="2116" r:id="rId145"/>
    <p:sldId id="2153" r:id="rId146"/>
    <p:sldId id="2136" r:id="rId147"/>
    <p:sldId id="2068" r:id="rId148"/>
    <p:sldId id="2069" r:id="rId149"/>
    <p:sldId id="2070" r:id="rId150"/>
    <p:sldId id="2140" r:id="rId151"/>
    <p:sldId id="2144" r:id="rId152"/>
    <p:sldId id="2072" r:id="rId153"/>
    <p:sldId id="2073" r:id="rId154"/>
    <p:sldId id="2139" r:id="rId155"/>
    <p:sldId id="2141" r:id="rId156"/>
    <p:sldId id="2142" r:id="rId157"/>
    <p:sldId id="2071" r:id="rId158"/>
    <p:sldId id="2152" r:id="rId159"/>
    <p:sldId id="2145" r:id="rId160"/>
    <p:sldId id="2074" r:id="rId161"/>
    <p:sldId id="2075" r:id="rId162"/>
    <p:sldId id="2121" r:id="rId163"/>
    <p:sldId id="2146" r:id="rId164"/>
    <p:sldId id="2143" r:id="rId165"/>
    <p:sldId id="2147" r:id="rId166"/>
    <p:sldId id="296" r:id="rId167"/>
    <p:sldId id="2081" r:id="rId168"/>
    <p:sldId id="2123" r:id="rId169"/>
    <p:sldId id="2150" r:id="rId170"/>
    <p:sldId id="298" r:id="rId171"/>
    <p:sldId id="2085" r:id="rId172"/>
    <p:sldId id="2086" r:id="rId173"/>
    <p:sldId id="2137" r:id="rId174"/>
    <p:sldId id="1927" r:id="rId175"/>
  </p:sldIdLst>
  <p:sldSz cx="12192000" cy="6858000"/>
  <p:notesSz cx="6858000" cy="9144000"/>
  <p:embeddedFontLst>
    <p:embeddedFont>
      <p:font typeface="Agency FB" panose="020B0503020202020204" pitchFamily="34" charset="0"/>
      <p:regular r:id="rId178"/>
      <p:bold r:id="rId179"/>
    </p:embeddedFont>
    <p:embeddedFont>
      <p:font typeface="Algerian" panose="04020705040A02060702" pitchFamily="82" charset="0"/>
      <p:regular r:id="rId180"/>
    </p:embeddedFont>
    <p:embeddedFont>
      <p:font typeface="Calibri" panose="020F0502020204030204" pitchFamily="34" charset="0"/>
      <p:regular r:id="rId181"/>
      <p:bold r:id="rId182"/>
      <p:italic r:id="rId183"/>
      <p:boldItalic r:id="rId184"/>
    </p:embeddedFont>
    <p:embeddedFont>
      <p:font typeface="Cambria Math" panose="02040503050406030204" pitchFamily="18" charset="0"/>
      <p:regular r:id="rId185"/>
    </p:embeddedFont>
    <p:embeddedFont>
      <p:font typeface="Consolas" panose="020B0609020204030204" pitchFamily="49" charset="0"/>
      <p:regular r:id="rId186"/>
      <p:bold r:id="rId187"/>
      <p:italic r:id="rId188"/>
      <p:boldItalic r:id="rId189"/>
    </p:embeddedFont>
    <p:embeddedFont>
      <p:font typeface="Forte" panose="03060902040502070203" pitchFamily="66" charset="0"/>
      <p:regular r:id="rId190"/>
    </p:embeddedFont>
    <p:embeddedFont>
      <p:font typeface="Helvetica" panose="020B0604020202020204" pitchFamily="34" charset="0"/>
      <p:regular r:id="rId191"/>
      <p:bold r:id="rId192"/>
      <p:italic r:id="rId193"/>
      <p:boldItalic r:id="rId194"/>
    </p:embeddedFont>
    <p:embeddedFont>
      <p:font typeface="Impact" panose="020B0806030902050204" pitchFamily="34" charset="0"/>
      <p:regular r:id="rId195"/>
    </p:embeddedFont>
    <p:embeddedFont>
      <p:font typeface="MS UI Gothic" panose="020B0600070205080204" pitchFamily="34" charset="-128"/>
      <p:regular r:id="rId196"/>
    </p:embeddedFont>
    <p:embeddedFont>
      <p:font typeface="Segoe UI" panose="020B0502040204020203" pitchFamily="34" charset="0"/>
      <p:regular r:id="rId197"/>
      <p:bold r:id="rId198"/>
      <p:italic r:id="rId199"/>
      <p:boldItalic r:id="rId200"/>
    </p:embeddedFont>
    <p:embeddedFont>
      <p:font typeface="Segoe UI Black" panose="020B0A02040204020203" pitchFamily="34" charset="0"/>
      <p:bold r:id="rId201"/>
      <p:boldItalic r:id="rId202"/>
    </p:embeddedFont>
    <p:embeddedFont>
      <p:font typeface="Tahoma" panose="020B0604030504040204" pitchFamily="34" charset="0"/>
      <p:regular r:id="rId203"/>
      <p:bold r:id="rId204"/>
    </p:embeddedFont>
    <p:embeddedFont>
      <p:font typeface="Verdana" panose="020B0604030504040204" pitchFamily="34" charset="0"/>
      <p:regular r:id="rId205"/>
      <p:bold r:id="rId206"/>
      <p:italic r:id="rId207"/>
      <p:boldItalic r:id="rId208"/>
    </p:embeddedFont>
    <p:embeddedFont>
      <p:font typeface="等线" panose="02010600030101010101" pitchFamily="2" charset="-122"/>
      <p:regular r:id="rId209"/>
      <p:bold r:id="rId210"/>
    </p:embeddedFont>
    <p:embeddedFont>
      <p:font typeface="仿宋" panose="02010609060101010101" pitchFamily="49" charset="-122"/>
      <p:regular r:id="rId211"/>
    </p:embeddedFont>
    <p:embeddedFont>
      <p:font typeface="黑体" panose="02010609060101010101" pitchFamily="49" charset="-122"/>
      <p:regular r:id="rId212"/>
    </p:embeddedFont>
    <p:embeddedFont>
      <p:font typeface="华文楷体" panose="02010600040101010101" pitchFamily="2" charset="-122"/>
      <p:regular r:id="rId213"/>
    </p:embeddedFont>
    <p:embeddedFont>
      <p:font typeface="华文新魏" panose="02010800040101010101" pitchFamily="2" charset="-122"/>
      <p:regular r:id="rId214"/>
    </p:embeddedFont>
    <p:embeddedFont>
      <p:font typeface="楷体" panose="02010609060101010101" pitchFamily="49" charset="-122"/>
      <p:regular r:id="rId215"/>
    </p:embeddedFont>
    <p:embeddedFont>
      <p:font typeface="书体坊兰亭体" panose="03000509000000000000" pitchFamily="65" charset="-122"/>
      <p:regular r:id="rId216"/>
    </p:embeddedFont>
    <p:embeddedFont>
      <p:font typeface="微软雅黑" panose="020B0503020204020204" pitchFamily="34" charset="-122"/>
      <p:regular r:id="rId217"/>
      <p:bold r:id="rId218"/>
    </p:embeddedFont>
    <p:embeddedFont>
      <p:font typeface="义启小楷书" panose="02010601030101010101" pitchFamily="2" charset="-128"/>
      <p:regular r:id="rId2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B9BD5"/>
    <a:srgbClr val="A8DEEC"/>
    <a:srgbClr val="0066FF"/>
    <a:srgbClr val="FF66CC"/>
    <a:srgbClr val="F33799"/>
    <a:srgbClr val="FDDAEC"/>
    <a:srgbClr val="D696B7"/>
    <a:srgbClr val="00FF4E"/>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9" autoAdjust="0"/>
  </p:normalViewPr>
  <p:slideViewPr>
    <p:cSldViewPr snapToGrid="0">
      <p:cViewPr varScale="1">
        <p:scale>
          <a:sx n="88" d="100"/>
          <a:sy n="88" d="100"/>
        </p:scale>
        <p:origin x="1392" y="72"/>
      </p:cViewPr>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14.fntdata"/><Relationship Id="rId205" Type="http://schemas.openxmlformats.org/officeDocument/2006/relationships/font" Target="fonts/font28.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font" Target="fonts/font4.fntdata"/><Relationship Id="rId216" Type="http://schemas.openxmlformats.org/officeDocument/2006/relationships/font" Target="fonts/font39.fntdata"/><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font" Target="fonts/font15.fntdata"/><Relationship Id="rId206" Type="http://schemas.openxmlformats.org/officeDocument/2006/relationships/font" Target="fonts/font29.fntdata"/><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font" Target="fonts/font5.fntdata"/><Relationship Id="rId217" Type="http://schemas.openxmlformats.org/officeDocument/2006/relationships/font" Target="fonts/font40.fntdata"/><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font" Target="fonts/font16.fntdata"/><Relationship Id="rId207" Type="http://schemas.openxmlformats.org/officeDocument/2006/relationships/font" Target="fonts/font30.fntdata"/><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font" Target="fonts/font6.fntdata"/><Relationship Id="rId218" Type="http://schemas.openxmlformats.org/officeDocument/2006/relationships/font" Target="fonts/font41.fntdata"/><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17.fntdata"/><Relationship Id="rId208" Type="http://schemas.openxmlformats.org/officeDocument/2006/relationships/font" Target="fonts/font31.fntdata"/><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font" Target="fonts/font7.fntdata"/><Relationship Id="rId189" Type="http://schemas.openxmlformats.org/officeDocument/2006/relationships/font" Target="fonts/font12.fntdata"/><Relationship Id="rId219" Type="http://schemas.openxmlformats.org/officeDocument/2006/relationships/font" Target="fonts/font42.fntdata"/><Relationship Id="rId3" Type="http://schemas.openxmlformats.org/officeDocument/2006/relationships/slideMaster" Target="slideMasters/slideMaster3.xml"/><Relationship Id="rId214" Type="http://schemas.openxmlformats.org/officeDocument/2006/relationships/font" Target="fonts/font37.fntdata"/><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font" Target="fonts/font2.fntdata"/><Relationship Id="rId195" Type="http://schemas.openxmlformats.org/officeDocument/2006/relationships/font" Target="fonts/font18.fntdata"/><Relationship Id="rId209" Type="http://schemas.openxmlformats.org/officeDocument/2006/relationships/font" Target="fonts/font32.fntdata"/><Relationship Id="rId190" Type="http://schemas.openxmlformats.org/officeDocument/2006/relationships/font" Target="fonts/font13.fntdata"/><Relationship Id="rId204" Type="http://schemas.openxmlformats.org/officeDocument/2006/relationships/font" Target="fonts/font27.fntdata"/><Relationship Id="rId220"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font" Target="fonts/font3.fntdata"/><Relationship Id="rId210" Type="http://schemas.openxmlformats.org/officeDocument/2006/relationships/font" Target="fonts/font33.fntdata"/><Relationship Id="rId215" Type="http://schemas.openxmlformats.org/officeDocument/2006/relationships/font" Target="fonts/font38.fntdata"/><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font" Target="fonts/font19.fntdata"/><Relationship Id="rId200" Type="http://schemas.openxmlformats.org/officeDocument/2006/relationships/font" Target="fonts/font23.fntdata"/><Relationship Id="rId16" Type="http://schemas.openxmlformats.org/officeDocument/2006/relationships/slide" Target="slides/slide10.xml"/><Relationship Id="rId221" Type="http://schemas.openxmlformats.org/officeDocument/2006/relationships/viewProps" Target="viewProps.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font" Target="fonts/font9.fntdata"/><Relationship Id="rId211" Type="http://schemas.openxmlformats.org/officeDocument/2006/relationships/font" Target="fonts/font34.fntdata"/><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notesMaster" Target="notesMasters/notesMaster1.xml"/><Relationship Id="rId197" Type="http://schemas.openxmlformats.org/officeDocument/2006/relationships/font" Target="fonts/font20.fntdata"/><Relationship Id="rId201" Type="http://schemas.openxmlformats.org/officeDocument/2006/relationships/font" Target="fonts/font24.fntdata"/><Relationship Id="rId222" Type="http://schemas.openxmlformats.org/officeDocument/2006/relationships/theme" Target="theme/theme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font" Target="fonts/font35.fntdata"/><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handoutMaster" Target="handoutMasters/handoutMaster1.xml"/><Relationship Id="rId198" Type="http://schemas.openxmlformats.org/officeDocument/2006/relationships/font" Target="fonts/font21.fntdata"/><Relationship Id="rId202" Type="http://schemas.openxmlformats.org/officeDocument/2006/relationships/font" Target="fonts/font25.fntdata"/><Relationship Id="rId223" Type="http://schemas.openxmlformats.org/officeDocument/2006/relationships/tableStyles" Target="tableStyle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11.fntdata"/><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font" Target="fonts/font1.fntdata"/><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font" Target="fonts/font22.fntdata"/><Relationship Id="rId203" Type="http://schemas.openxmlformats.org/officeDocument/2006/relationships/font" Target="fonts/font26.fntdata"/><Relationship Id="rId19" Type="http://schemas.openxmlformats.org/officeDocument/2006/relationships/slide" Target="slides/slide13.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75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bg2">
            <a:lumMod val="75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solidFill>
                <a:srgbClr val="C00000"/>
              </a:solidFill>
              <a:latin typeface="微软雅黑" panose="020B0503020204020204" pitchFamily="34" charset="-122"/>
              <a:ea typeface="微软雅黑" panose="020B0503020204020204" pitchFamily="34" charset="-122"/>
            </a:rPr>
            <a:t>CRC</a:t>
          </a:r>
          <a:r>
            <a:rPr lang="zh-CN" altLang="en-US" sz="2800" b="1" kern="1200" dirty="0">
              <a:solidFill>
                <a:srgbClr val="C00000"/>
              </a:solidFill>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2019/9/18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134</a:t>
            </a:fld>
            <a:endParaRPr lang="zh-CN" altLang="en-US"/>
          </a:p>
        </p:txBody>
      </p:sp>
    </p:spTree>
    <p:extLst>
      <p:ext uri="{BB962C8B-B14F-4D97-AF65-F5344CB8AC3E}">
        <p14:creationId xmlns:p14="http://schemas.microsoft.com/office/powerpoint/2010/main" val="1979082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137</a:t>
            </a:fld>
            <a:endParaRPr lang="zh-CN" altLang="en-US"/>
          </a:p>
        </p:txBody>
      </p:sp>
    </p:spTree>
    <p:extLst>
      <p:ext uri="{BB962C8B-B14F-4D97-AF65-F5344CB8AC3E}">
        <p14:creationId xmlns:p14="http://schemas.microsoft.com/office/powerpoint/2010/main" val="127833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154</a:t>
            </a:fld>
            <a:endParaRPr lang="zh-CN" altLang="en-US"/>
          </a:p>
        </p:txBody>
      </p:sp>
    </p:spTree>
    <p:extLst>
      <p:ext uri="{BB962C8B-B14F-4D97-AF65-F5344CB8AC3E}">
        <p14:creationId xmlns:p14="http://schemas.microsoft.com/office/powerpoint/2010/main" val="999707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161</a:t>
            </a:fld>
            <a:endParaRPr lang="zh-CN" altLang="en-US"/>
          </a:p>
        </p:txBody>
      </p:sp>
    </p:spTree>
    <p:extLst>
      <p:ext uri="{BB962C8B-B14F-4D97-AF65-F5344CB8AC3E}">
        <p14:creationId xmlns:p14="http://schemas.microsoft.com/office/powerpoint/2010/main" val="241656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164</a:t>
            </a:fld>
            <a:endParaRPr lang="zh-CN" altLang="en-US"/>
          </a:p>
        </p:txBody>
      </p:sp>
    </p:spTree>
    <p:extLst>
      <p:ext uri="{BB962C8B-B14F-4D97-AF65-F5344CB8AC3E}">
        <p14:creationId xmlns:p14="http://schemas.microsoft.com/office/powerpoint/2010/main" val="1226003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t>165</a:t>
            </a:fld>
            <a:endParaRPr lang="zh-CN" altLang="en-US"/>
          </a:p>
        </p:txBody>
      </p:sp>
    </p:spTree>
    <p:extLst>
      <p:ext uri="{BB962C8B-B14F-4D97-AF65-F5344CB8AC3E}">
        <p14:creationId xmlns:p14="http://schemas.microsoft.com/office/powerpoint/2010/main" val="4062921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166</a:t>
            </a:fld>
            <a:endParaRPr lang="zh-CN" altLang="en-US"/>
          </a:p>
        </p:txBody>
      </p:sp>
    </p:spTree>
    <p:extLst>
      <p:ext uri="{BB962C8B-B14F-4D97-AF65-F5344CB8AC3E}">
        <p14:creationId xmlns:p14="http://schemas.microsoft.com/office/powerpoint/2010/main" val="354834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167</a:t>
            </a:fld>
            <a:endParaRPr lang="zh-CN" altLang="en-US"/>
          </a:p>
        </p:txBody>
      </p:sp>
    </p:spTree>
    <p:extLst>
      <p:ext uri="{BB962C8B-B14F-4D97-AF65-F5344CB8AC3E}">
        <p14:creationId xmlns:p14="http://schemas.microsoft.com/office/powerpoint/2010/main" val="201350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169</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79</a:t>
            </a:fld>
            <a:endParaRPr lang="zh-CN" altLang="en-US"/>
          </a:p>
        </p:txBody>
      </p:sp>
    </p:spTree>
    <p:extLst>
      <p:ext uri="{BB962C8B-B14F-4D97-AF65-F5344CB8AC3E}">
        <p14:creationId xmlns:p14="http://schemas.microsoft.com/office/powerpoint/2010/main" val="1670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96</a:t>
            </a:fld>
            <a:endParaRPr lang="zh-CN" altLang="en-US"/>
          </a:p>
        </p:txBody>
      </p:sp>
    </p:spTree>
    <p:extLst>
      <p:ext uri="{BB962C8B-B14F-4D97-AF65-F5344CB8AC3E}">
        <p14:creationId xmlns:p14="http://schemas.microsoft.com/office/powerpoint/2010/main" val="3666720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99</a:t>
            </a:fld>
            <a:endParaRPr lang="zh-CN" altLang="en-US"/>
          </a:p>
        </p:txBody>
      </p:sp>
    </p:spTree>
    <p:extLst>
      <p:ext uri="{BB962C8B-B14F-4D97-AF65-F5344CB8AC3E}">
        <p14:creationId xmlns:p14="http://schemas.microsoft.com/office/powerpoint/2010/main" val="216856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213688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120</a:t>
            </a:fld>
            <a:endParaRPr lang="zh-CN" altLang="en-US"/>
          </a:p>
        </p:txBody>
      </p:sp>
    </p:spTree>
    <p:extLst>
      <p:ext uri="{BB962C8B-B14F-4D97-AF65-F5344CB8AC3E}">
        <p14:creationId xmlns:p14="http://schemas.microsoft.com/office/powerpoint/2010/main" val="320038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138358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实验框架中广泛应用，用于结果正确性判断</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122</a:t>
            </a:fld>
            <a:endParaRPr lang="zh-CN" altLang="en-US"/>
          </a:p>
        </p:txBody>
      </p:sp>
    </p:spTree>
    <p:extLst>
      <p:ext uri="{BB962C8B-B14F-4D97-AF65-F5344CB8AC3E}">
        <p14:creationId xmlns:p14="http://schemas.microsoft.com/office/powerpoint/2010/main" val="12767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7E5A2486-ED0A-4089-AF06-9B1407663A5D}"/>
              </a:ext>
            </a:extLst>
          </p:cNvPr>
          <p:cNvPicPr>
            <a:picLocks noChangeAspect="1"/>
          </p:cNvPicPr>
          <p:nvPr userDrawn="1"/>
        </p:nvPicPr>
        <p:blipFill>
          <a:blip r:embed="rId3">
            <a:biLevel thresh="50000"/>
          </a:blip>
          <a:stretch>
            <a:fillRect/>
          </a:stretch>
        </p:blipFill>
        <p:spPr>
          <a:xfrm>
            <a:off x="597094" y="6680694"/>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2019/9/18</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2019/9/18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2019/9/18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2019/9/18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2019/9/18</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oleObject" Target="../embeddings/oleObject1.bin"/></Relationships>
</file>

<file path=ppt/slides/_rels/slide1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gif"/><Relationship Id="rId1" Type="http://schemas.openxmlformats.org/officeDocument/2006/relationships/slideLayout" Target="../slideLayouts/slideLayout2.xml"/><Relationship Id="rId4" Type="http://schemas.openxmlformats.org/officeDocument/2006/relationships/hyperlink" Target="https://en.m.wikipedia.org/wiki/Wesley_Peterson"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unicodeconference.org/"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67.emf"/><Relationship Id="rId5" Type="http://schemas.openxmlformats.org/officeDocument/2006/relationships/oleObject" Target="../embeddings/oleObject2.bin"/><Relationship Id="rId4" Type="http://schemas.openxmlformats.org/officeDocument/2006/relationships/notesSlide" Target="../notesSlides/notesSlide13.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gif"/><Relationship Id="rId4" Type="http://schemas.openxmlformats.org/officeDocument/2006/relationships/image" Target="../media/image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ruanyifeng.com/blog/2007/10/ascii_unicode_and_utf-8.html"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 Id="rId9" Type="http://schemas.openxmlformats.org/officeDocument/2006/relationships/image" Target="../media/image18.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187077"/>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27526383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headEnd/>
            <a:tailEnd/>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349846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double_currency_test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double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a:spLocks/>
            </p:cNvSpPr>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float_currency_test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float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spTree>
    <p:extLst>
      <p:ext uri="{BB962C8B-B14F-4D97-AF65-F5344CB8AC3E}">
        <p14:creationId xmlns:p14="http://schemas.microsoft.com/office/powerpoint/2010/main" val="40785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a:extLst>
                  <a:ext uri="{FF2B5EF4-FFF2-40B4-BE49-F238E27FC236}">
                    <a16:creationId xmlns:a16="http://schemas.microsoft.com/office/drawing/2014/main"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p>
              <a:p>
                <a:pPr>
                  <a:buNone/>
                </a:pPr>
                <a:r>
                  <a:rPr lang="en-US" altLang="zh-CN" dirty="0">
                    <a:solidFill>
                      <a:schemeClr val="bg1"/>
                    </a:solidFill>
                    <a:latin typeface="Consolas" panose="020B0609020204030204" pitchFamily="49" charset="0"/>
                  </a:rPr>
                  <a:t>3FF1-9999-9999-999A</a:t>
                </a:r>
              </a:p>
              <a:p>
                <a:pPr>
                  <a:buNone/>
                </a:pPr>
                <a:r>
                  <a:rPr lang="en-US" altLang="zh-CN" dirty="0">
                    <a:solidFill>
                      <a:srgbClr val="00FF4E"/>
                    </a:solidFill>
                    <a:latin typeface="Consolas" panose="020B0609020204030204" pitchFamily="49" charset="0"/>
                  </a:rPr>
                  <a:t>4007-FFFF-FFFF-FFFF</a:t>
                </a:r>
              </a:p>
              <a:p>
                <a:pPr>
                  <a:buNone/>
                </a:pPr>
                <a:r>
                  <a:rPr lang="en-US" altLang="zh-CN" dirty="0">
                    <a:solidFill>
                      <a:schemeClr val="bg1"/>
                    </a:solidFill>
                    <a:latin typeface="Consolas" panose="020B0609020204030204" pitchFamily="49" charset="0"/>
                  </a:rPr>
                  <a:t>3.29999999999999980000</a:t>
                </a:r>
              </a:p>
              <a:p>
                <a:pPr>
                  <a:buNone/>
                </a:pPr>
                <a:r>
                  <a:rPr lang="en-US" altLang="zh-CN" dirty="0">
                    <a:solidFill>
                      <a:schemeClr val="bg1"/>
                    </a:solidFill>
                    <a:latin typeface="Consolas" panose="020B0609020204030204" pitchFamily="49" charset="0"/>
                  </a:rPr>
                  <a:t>1.10000000000000010000</a:t>
                </a: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a:extLst>
                  <a:ext uri="{FF2B5EF4-FFF2-40B4-BE49-F238E27FC236}">
                    <a16:creationId xmlns:a16="http://schemas.microsoft.com/office/drawing/2014/main"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a:extLst>
                  <a:ext uri="{FF2B5EF4-FFF2-40B4-BE49-F238E27FC236}">
                    <a16:creationId xmlns:a16="http://schemas.microsoft.com/office/drawing/2014/main"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p>
              <a:p>
                <a:pPr>
                  <a:buNone/>
                </a:pPr>
                <a:r>
                  <a:rPr lang="en-US" altLang="zh-CN" dirty="0">
                    <a:solidFill>
                      <a:schemeClr val="bg1"/>
                    </a:solidFill>
                    <a:latin typeface="Consolas" panose="020B0609020204030204" pitchFamily="49" charset="0"/>
                  </a:rPr>
                  <a:t>3F8C-CCCD</a:t>
                </a:r>
              </a:p>
              <a:p>
                <a:pPr>
                  <a:buNone/>
                </a:pPr>
                <a:r>
                  <a:rPr lang="en-US" altLang="zh-CN" dirty="0">
                    <a:solidFill>
                      <a:srgbClr val="00FF4E"/>
                    </a:solidFill>
                    <a:latin typeface="Consolas" panose="020B0609020204030204" pitchFamily="49" charset="0"/>
                  </a:rPr>
                  <a:t>4040-0000</a:t>
                </a:r>
              </a:p>
              <a:p>
                <a:pPr>
                  <a:buNone/>
                </a:pPr>
                <a:r>
                  <a:rPr lang="en-US" altLang="zh-CN" dirty="0">
                    <a:solidFill>
                      <a:schemeClr val="bg1"/>
                    </a:solidFill>
                    <a:latin typeface="Consolas" panose="020B0609020204030204" pitchFamily="49" charset="0"/>
                  </a:rPr>
                  <a:t>3.29999995231628420000</a:t>
                </a:r>
              </a:p>
              <a:p>
                <a:pPr>
                  <a:buNone/>
                </a:pPr>
                <a:r>
                  <a:rPr lang="en-US" altLang="zh-CN" dirty="0">
                    <a:solidFill>
                      <a:schemeClr val="bg1"/>
                    </a:solidFill>
                    <a:latin typeface="Consolas" panose="020B0609020204030204" pitchFamily="49" charset="0"/>
                  </a:rPr>
                  <a:t>1.10000002384185790000</a:t>
                </a:r>
              </a:p>
              <a:p>
                <a:pPr>
                  <a:buNone/>
                </a:pPr>
                <a:r>
                  <a:rPr lang="en-US" altLang="zh-CN" dirty="0">
                    <a:solidFill>
                      <a:srgbClr val="00FF4E"/>
                    </a:solidFill>
                    <a:latin typeface="Consolas" panose="020B0609020204030204" pitchFamily="49" charset="0"/>
                  </a:rPr>
                  <a:t>3.00000000000000000000</a:t>
                </a: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p>
          </p:txBody>
        </p:sp>
      </p:grpSp>
      <p:graphicFrame>
        <p:nvGraphicFramePr>
          <p:cNvPr id="16" name="表格 15"/>
          <p:cNvGraphicFramePr>
            <a:graphicFrameLocks noGrp="1"/>
          </p:cNvGraphicFramePr>
          <p:nvPr>
            <p:extLst>
              <p:ext uri="{D42A27DB-BD31-4B8C-83A1-F6EECF244321}">
                <p14:modId xmlns:p14="http://schemas.microsoft.com/office/powerpoint/2010/main" val="2190037081"/>
              </p:ext>
            </p:extLst>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extLst>
              <p:ext uri="{D42A27DB-BD31-4B8C-83A1-F6EECF244321}">
                <p14:modId xmlns:p14="http://schemas.microsoft.com/office/powerpoint/2010/main" val="2208702851"/>
              </p:ext>
            </p:extLst>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91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4"/>
            <a:ext cx="10515599" cy="3566956"/>
          </a:xfrm>
        </p:spPr>
        <p:txBody>
          <a:bodyPr/>
          <a:lstStyle/>
          <a:p>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r>
              <a:rPr lang="zh-CN" altLang="en-US" dirty="0"/>
              <a:t>阶码相同，</a:t>
            </a:r>
            <a:r>
              <a:rPr lang="zh-CN" altLang="zh-CN" dirty="0"/>
              <a:t>尾数</a:t>
            </a:r>
            <a:r>
              <a:rPr lang="zh-CN" altLang="en-US" dirty="0"/>
              <a:t>越长</a:t>
            </a:r>
            <a:r>
              <a:rPr lang="zh-CN" altLang="zh-CN" dirty="0"/>
              <a:t>，数据精度越高</a:t>
            </a:r>
          </a:p>
          <a:p>
            <a:r>
              <a:rPr lang="zh-CN" altLang="en-US" dirty="0"/>
              <a:t>浮点数</a:t>
            </a:r>
            <a:r>
              <a:rPr lang="zh-CN" altLang="zh-CN" dirty="0"/>
              <a:t>扩大</a:t>
            </a:r>
            <a:r>
              <a:rPr lang="zh-CN" altLang="en-US" dirty="0"/>
              <a:t>了</a:t>
            </a:r>
            <a:r>
              <a:rPr lang="zh-CN" altLang="zh-CN" dirty="0"/>
              <a:t>数值表示的范围</a:t>
            </a:r>
            <a:r>
              <a:rPr lang="zh-CN" altLang="en-US" dirty="0"/>
              <a:t>，</a:t>
            </a:r>
            <a:r>
              <a:rPr lang="en-US" altLang="zh-CN" dirty="0"/>
              <a:t> </a:t>
            </a:r>
            <a:r>
              <a:rPr lang="zh-CN" altLang="zh-CN" dirty="0"/>
              <a:t>未增加表示数值的个数</a:t>
            </a:r>
          </a:p>
          <a:p>
            <a:r>
              <a:rPr lang="zh-CN" altLang="zh-CN" dirty="0"/>
              <a:t>绝对值越大，浮点数分布越稀疏</a:t>
            </a:r>
            <a:r>
              <a:rPr lang="zh-CN" altLang="en-US" dirty="0"/>
              <a:t>，浮点数是离散空间</a:t>
            </a:r>
            <a:endParaRPr lang="en-US" altLang="zh-CN" dirty="0"/>
          </a:p>
          <a:p>
            <a:r>
              <a:rPr lang="zh-CN" altLang="en-US" dirty="0"/>
              <a:t>浮点运算不满足结合律</a:t>
            </a:r>
            <a:endParaRPr lang="en-US" altLang="zh-CN" dirty="0"/>
          </a:p>
          <a:p>
            <a:pPr lvl="1"/>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p>
        </p:txBody>
      </p:sp>
      <p:grpSp>
        <p:nvGrpSpPr>
          <p:cNvPr id="5" name="Group 66"/>
          <p:cNvGrpSpPr>
            <a:grpSpLocks/>
          </p:cNvGrpSpPr>
          <p:nvPr/>
        </p:nvGrpSpPr>
        <p:grpSpPr bwMode="auto">
          <a:xfrm>
            <a:off x="2851321" y="4838332"/>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Tree>
    <p:extLst>
      <p:ext uri="{BB962C8B-B14F-4D97-AF65-F5344CB8AC3E}">
        <p14:creationId xmlns:p14="http://schemas.microsoft.com/office/powerpoint/2010/main" val="121312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判断表达式</a:t>
            </a:r>
          </a:p>
        </p:txBody>
      </p:sp>
      <p:sp>
        <p:nvSpPr>
          <p:cNvPr id="3" name="内容占位符 2"/>
          <p:cNvSpPr>
            <a:spLocks noGrp="1"/>
          </p:cNvSpPr>
          <p:nvPr>
            <p:ph idx="1"/>
          </p:nvPr>
        </p:nvSpPr>
        <p:spPr/>
        <p:txBody>
          <a:bodyPr/>
          <a:lstStyle/>
          <a:p>
            <a:r>
              <a:rPr lang="en-US" altLang="zh-CN" b="1" dirty="0" err="1">
                <a:solidFill>
                  <a:srgbClr val="0000A0"/>
                </a:solidFill>
                <a:latin typeface="Courier New"/>
                <a:ea typeface="宋体"/>
                <a:cs typeface="Times New Roman"/>
              </a:rPr>
              <a:t>int</a:t>
            </a:r>
            <a:r>
              <a:rPr lang="en-US" altLang="zh-CN" b="1" dirty="0">
                <a:solidFill>
                  <a:srgbClr val="0000A0"/>
                </a:solidFill>
                <a:latin typeface="Courier New"/>
                <a:ea typeface="宋体"/>
                <a:cs typeface="Times New Roman"/>
              </a:rPr>
              <a:t> </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float </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double </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endParaRPr lang="en-US" altLang="zh-CN" dirty="0"/>
          </a:p>
          <a:p>
            <a:endParaRPr lang="zh-CN" altLang="en-US" dirty="0"/>
          </a:p>
        </p:txBody>
      </p:sp>
    </p:spTree>
    <p:extLst>
      <p:ext uri="{BB962C8B-B14F-4D97-AF65-F5344CB8AC3E}">
        <p14:creationId xmlns:p14="http://schemas.microsoft.com/office/powerpoint/2010/main" val="1394143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p>
          <a:p>
            <a:r>
              <a:rPr lang="en-US" altLang="zh-CN" dirty="0" err="1"/>
              <a:t>Int</a:t>
            </a:r>
            <a:r>
              <a:rPr lang="en-US" altLang="zh-CN" dirty="0"/>
              <a: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err="1"/>
              <a:t>Int</a:t>
            </a:r>
            <a:r>
              <a:rPr lang="en-US" altLang="zh-CN" dirty="0"/>
              <a:t>  32</a:t>
            </a:r>
            <a:r>
              <a:rPr lang="zh-CN" altLang="en-US" dirty="0"/>
              <a:t>位  </a:t>
            </a:r>
            <a:r>
              <a:rPr lang="en-US" altLang="zh-CN" dirty="0"/>
              <a:t>double 64</a:t>
            </a:r>
            <a:r>
              <a:rPr lang="zh-CN" altLang="en-US" dirty="0"/>
              <a:t>位在整数区域完全重叠</a:t>
            </a:r>
            <a:endParaRPr lang="en-US" altLang="zh-CN" dirty="0"/>
          </a:p>
          <a:p>
            <a:pPr lvl="1"/>
            <a:r>
              <a:rPr lang="en-US" altLang="zh-CN" dirty="0" err="1"/>
              <a:t>i</a:t>
            </a:r>
            <a:r>
              <a:rPr lang="en-US" altLang="zh-CN" dirty="0"/>
              <a:t>==(</a:t>
            </a:r>
            <a:r>
              <a:rPr lang="en-US" altLang="zh-CN" dirty="0" err="1"/>
              <a:t>int</a:t>
            </a:r>
            <a:r>
              <a:rPr lang="en-US" altLang="zh-CN" dirty="0"/>
              <a:t>) (double) </a:t>
            </a:r>
            <a:r>
              <a:rPr lang="en-US" altLang="zh-CN" dirty="0" err="1"/>
              <a:t>i</a:t>
            </a:r>
            <a:r>
              <a:rPr lang="en-US" altLang="zh-CN" dirty="0"/>
              <a:t>  </a:t>
            </a:r>
            <a:r>
              <a:rPr lang="zh-CN" altLang="en-US" dirty="0"/>
              <a:t>成立</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a:grpSpLocks/>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a:grpSpLocks/>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6" name="Group 17"/>
            <p:cNvGrpSpPr>
              <a:grpSpLocks/>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7" name="Group 27"/>
            <p:cNvGrpSpPr>
              <a:grpSpLocks/>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8" name="Group 37"/>
            <p:cNvGrpSpPr>
              <a:grpSpLocks/>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9" name="Group 47"/>
            <p:cNvGrpSpPr>
              <a:grpSpLocks/>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Tree>
    <p:extLst>
      <p:ext uri="{BB962C8B-B14F-4D97-AF65-F5344CB8AC3E}">
        <p14:creationId xmlns:p14="http://schemas.microsoft.com/office/powerpoint/2010/main" val="1975035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p:txBody>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浮点数尾数原码表示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浮点数存在两个零</a:t>
            </a:r>
            <a:endParaRPr lang="en-US" altLang="zh-CN" dirty="0"/>
          </a:p>
          <a:p>
            <a:pPr lvl="1">
              <a:lnSpc>
                <a:spcPct val="150000"/>
              </a:lnSpc>
            </a:pPr>
            <a:r>
              <a:rPr lang="en-US" altLang="zh-CN" dirty="0"/>
              <a:t>C</a:t>
            </a:r>
            <a:r>
              <a:rPr lang="zh-CN" altLang="en-US" dirty="0"/>
              <a:t>语言不关注</a:t>
            </a:r>
          </a:p>
          <a:p>
            <a:pPr lvl="1">
              <a:lnSpc>
                <a:spcPct val="150000"/>
              </a:lnSpc>
            </a:pPr>
            <a:r>
              <a:rPr lang="zh-CN" altLang="en-US" dirty="0"/>
              <a:t>浮点运算指令实现必须考虑这个因素</a:t>
            </a:r>
            <a:endParaRPr lang="en-US" altLang="zh-CN" dirty="0"/>
          </a:p>
          <a:p>
            <a:pPr lvl="1"/>
            <a:endParaRPr lang="en-US" altLang="zh-CN" dirty="0"/>
          </a:p>
        </p:txBody>
      </p:sp>
    </p:spTree>
    <p:extLst>
      <p:ext uri="{BB962C8B-B14F-4D97-AF65-F5344CB8AC3E}">
        <p14:creationId xmlns:p14="http://schemas.microsoft.com/office/powerpoint/2010/main" val="1784848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2.2.3 </a:t>
            </a:r>
            <a:r>
              <a:rPr lang="zh-CN" altLang="en-US" dirty="0"/>
              <a:t>十进制数的表示 </a:t>
            </a:r>
            <a:r>
              <a:rPr lang="en-US" altLang="zh-CN" dirty="0"/>
              <a:t>BCD</a:t>
            </a:r>
            <a:r>
              <a:rPr lang="zh-CN" altLang="en-US" dirty="0"/>
              <a:t>码</a:t>
            </a:r>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304646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BCD</a:t>
            </a:r>
            <a:r>
              <a:rPr lang="zh-CN" altLang="en-US" dirty="0"/>
              <a:t>码运算问题</a:t>
            </a:r>
          </a:p>
        </p:txBody>
      </p:sp>
      <p:sp>
        <p:nvSpPr>
          <p:cNvPr id="3" name="内容占位符 2"/>
          <p:cNvSpPr>
            <a:spLocks noGrp="1"/>
          </p:cNvSpPr>
          <p:nvPr>
            <p:ph idx="1"/>
          </p:nvPr>
        </p:nvSpPr>
        <p:spPr/>
        <p:txBody>
          <a:bodyPr/>
          <a:lstStyle/>
          <a:p>
            <a:pPr eaLnBrk="1" hangingPunct="1"/>
            <a:r>
              <a:rPr lang="en-US" altLang="zh-CN" dirty="0"/>
              <a:t>8421</a:t>
            </a:r>
            <a:r>
              <a:rPr lang="zh-CN" altLang="en-US" dirty="0"/>
              <a:t>码的校正</a:t>
            </a:r>
          </a:p>
          <a:p>
            <a:pPr lvl="1" eaLnBrk="1" hangingPunct="1"/>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p>
          <a:p>
            <a:pPr eaLnBrk="1" hangingPunct="1"/>
            <a:r>
              <a:rPr lang="zh-CN" altLang="en-US" dirty="0"/>
              <a:t>余三码的校正</a:t>
            </a:r>
          </a:p>
          <a:p>
            <a:pPr lvl="1" eaLnBrk="1" hangingPunct="1"/>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p>
          <a:p>
            <a:pPr lvl="1" eaLnBrk="1" hangingPunct="1"/>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p>
          <a:p>
            <a:pPr eaLnBrk="1" hangingPunct="1"/>
            <a:r>
              <a:rPr lang="zh-CN" altLang="en-US" dirty="0"/>
              <a:t>相对而言运算比较复杂</a:t>
            </a:r>
          </a:p>
          <a:p>
            <a:endParaRPr lang="zh-CN" altLang="en-US" dirty="0"/>
          </a:p>
        </p:txBody>
      </p:sp>
    </p:spTree>
    <p:extLst>
      <p:ext uri="{BB962C8B-B14F-4D97-AF65-F5344CB8AC3E}">
        <p14:creationId xmlns:p14="http://schemas.microsoft.com/office/powerpoint/2010/main" val="577291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程序中数据类型的宽度</a:t>
            </a:r>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30000"/>
              </a:lnSpc>
            </a:pPr>
            <a:r>
              <a:rPr lang="zh-CN" altLang="en-US" dirty="0"/>
              <a:t>高级语言支持多类型、多长度的数据</a:t>
            </a:r>
          </a:p>
          <a:p>
            <a:pPr marL="673100" lvl="2" indent="-342900">
              <a:lnSpc>
                <a:spcPct val="13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p>
          <a:p>
            <a:pPr marL="203200" lvl="1" indent="-203200">
              <a:lnSpc>
                <a:spcPct val="130000"/>
              </a:lnSpc>
              <a:spcBef>
                <a:spcPts val="1000"/>
              </a:spcBef>
              <a:buFont typeface="Wingdings" panose="05000000000000000000" pitchFamily="2" charset="2"/>
              <a:buChar char="n"/>
            </a:pPr>
            <a:r>
              <a:rPr lang="zh-CN" altLang="en-US" sz="2600" dirty="0">
                <a:solidFill>
                  <a:schemeClr val="tx1"/>
                </a:solidFill>
              </a:rPr>
              <a:t>同类型数据在不同机器上宽度可能不同</a:t>
            </a: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分配的字节数随机器字长和编译器的不同而不同。 </a:t>
            </a: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p>
        </p:txBody>
      </p:sp>
      <p:graphicFrame>
        <p:nvGraphicFramePr>
          <p:cNvPr id="6" name="表格 5"/>
          <p:cNvGraphicFramePr>
            <a:graphicFrameLocks noGrp="1"/>
          </p:cNvGraphicFramePr>
          <p:nvPr>
            <p:extLst>
              <p:ext uri="{D42A27DB-BD31-4B8C-83A1-F6EECF244321}">
                <p14:modId xmlns:p14="http://schemas.microsoft.com/office/powerpoint/2010/main" val="3642563974"/>
              </p:ext>
            </p:extLst>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extLst>
                    <a:ext uri="{9D8B030D-6E8A-4147-A177-3AD203B41FA5}">
                      <a16:colId xmlns:a16="http://schemas.microsoft.com/office/drawing/2014/main" val="927133264"/>
                    </a:ext>
                  </a:extLst>
                </a:gridCol>
                <a:gridCol w="1357302">
                  <a:extLst>
                    <a:ext uri="{9D8B030D-6E8A-4147-A177-3AD203B41FA5}">
                      <a16:colId xmlns:a16="http://schemas.microsoft.com/office/drawing/2014/main" val="550294371"/>
                    </a:ext>
                  </a:extLst>
                </a:gridCol>
                <a:gridCol w="1842053">
                  <a:extLst>
                    <a:ext uri="{9D8B030D-6E8A-4147-A177-3AD203B41FA5}">
                      <a16:colId xmlns:a16="http://schemas.microsoft.com/office/drawing/2014/main" val="2976719001"/>
                    </a:ext>
                  </a:extLst>
                </a:gridCol>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p>
                  </a:txBody>
                  <a:tcPr anchor="ctr" anchorCtr="1" horzOverflow="overflow"/>
                </a:tc>
                <a:extLst>
                  <a:ext uri="{0D108BD9-81ED-4DB2-BD59-A6C34878D82A}">
                    <a16:rowId xmlns:a16="http://schemas.microsoft.com/office/drawing/2014/main" val="1243990780"/>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char</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34114216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short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73111471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err="1">
                          <a:ln>
                            <a:noFill/>
                          </a:ln>
                          <a:solidFill>
                            <a:schemeClr val="tx1"/>
                          </a:solidFill>
                          <a:effectLst/>
                          <a:latin typeface="Consolas" panose="020B0609020204030204" pitchFamily="49" charset="0"/>
                          <a:ea typeface="黑体" panose="02010609060101010101" pitchFamily="49" charset="-122"/>
                          <a:cs typeface="+mn-cs"/>
                        </a:rPr>
                        <a:t>int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16980395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long </a:t>
                      </a:r>
                      <a:r>
                        <a:rPr kumimoji="0" lang="en-US" altLang="zh-CN" sz="2000" b="1" i="0" u="none" strike="noStrike" kern="1200" cap="none" normalizeH="0" baseline="0" dirty="0" err="1">
                          <a:ln>
                            <a:noFill/>
                          </a:ln>
                          <a:solidFill>
                            <a:schemeClr val="tx1"/>
                          </a:solidFill>
                          <a:effectLst/>
                          <a:latin typeface="Consolas" panose="020B0609020204030204" pitchFamily="49" charset="0"/>
                          <a:ea typeface="黑体" panose="02010609060101010101" pitchFamily="49" charset="-122"/>
                          <a:cs typeface="+mn-cs"/>
                        </a:rPr>
                        <a:t>int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493977171"/>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char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2940293989"/>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float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903507903"/>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double</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435673787"/>
                  </a:ext>
                </a:extLst>
              </a:tr>
            </a:tbl>
          </a:graphicData>
        </a:graphic>
      </p:graphicFrame>
    </p:spTree>
    <p:extLst>
      <p:ext uri="{BB962C8B-B14F-4D97-AF65-F5344CB8AC3E}">
        <p14:creationId xmlns:p14="http://schemas.microsoft.com/office/powerpoint/2010/main" val="267319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 </a:t>
            </a:r>
            <a:r>
              <a:rPr lang="zh-CN" altLang="en-US" dirty="0"/>
              <a:t>汉字表示法</a:t>
            </a:r>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又称为国标码或国际交换码</a:t>
            </a:r>
          </a:p>
          <a:p>
            <a:pPr lvl="2" eaLnBrk="1" hangingPunct="1">
              <a:lnSpc>
                <a:spcPct val="150000"/>
              </a:lnSpc>
            </a:pPr>
            <a:r>
              <a:rPr lang="zh-CN" altLang="en-US" dirty="0"/>
              <a:t>一级常用汉字</a:t>
            </a:r>
            <a:r>
              <a:rPr lang="en-US" altLang="zh-CN" dirty="0"/>
              <a:t>3755</a:t>
            </a:r>
            <a:r>
              <a:rPr lang="zh-CN" altLang="en-US" dirty="0"/>
              <a:t>个，按汉语拼音排列</a:t>
            </a:r>
          </a:p>
          <a:p>
            <a:pPr lvl="2" eaLnBrk="1" hangingPunct="1">
              <a:lnSpc>
                <a:spcPct val="150000"/>
              </a:lnSpc>
            </a:pPr>
            <a:r>
              <a:rPr lang="zh-CN" altLang="en-US" dirty="0"/>
              <a:t>二级常用汉字</a:t>
            </a:r>
            <a:r>
              <a:rPr lang="en-US" altLang="zh-CN" dirty="0"/>
              <a:t>3008</a:t>
            </a:r>
            <a:r>
              <a:rPr lang="zh-CN" altLang="en-US" dirty="0"/>
              <a:t>个，按偏旁部首排列</a:t>
            </a:r>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p>
          <a:p>
            <a:pPr eaLnBrk="1" hangingPunct="1"/>
            <a:endParaRPr lang="en-US" altLang="zh-CN" dirty="0"/>
          </a:p>
          <a:p>
            <a:endParaRPr lang="zh-CN" altLang="en-US" dirty="0"/>
          </a:p>
        </p:txBody>
      </p:sp>
    </p:spTree>
    <p:extLst>
      <p:ext uri="{BB962C8B-B14F-4D97-AF65-F5344CB8AC3E}">
        <p14:creationId xmlns:p14="http://schemas.microsoft.com/office/powerpoint/2010/main" val="33550632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dirty="0"/>
              <a:t>2.1 </a:t>
            </a:r>
            <a:r>
              <a:rPr lang="zh-CN" altLang="en-US" dirty="0"/>
              <a:t>非数值数据表示法</a:t>
            </a:r>
          </a:p>
          <a:p>
            <a:pPr eaLnBrk="1" hangingPunct="1">
              <a:lnSpc>
                <a:spcPct val="150000"/>
              </a:lnSpc>
              <a:defRPr/>
            </a:pPr>
            <a:r>
              <a:rPr lang="en-US" altLang="zh-CN" dirty="0"/>
              <a:t>2.2 </a:t>
            </a:r>
            <a:r>
              <a:rPr lang="zh-CN" altLang="en-US" dirty="0"/>
              <a:t>数值数据表示法</a:t>
            </a:r>
          </a:p>
          <a:p>
            <a:pPr>
              <a:lnSpc>
                <a:spcPct val="150000"/>
              </a:lnSpc>
              <a:defRPr/>
            </a:pPr>
            <a:r>
              <a:rPr lang="en-US" altLang="zh-CN" b="1" dirty="0">
                <a:solidFill>
                  <a:srgbClr val="C00000"/>
                </a:solidFill>
              </a:rPr>
              <a:t>2.3 </a:t>
            </a:r>
            <a:r>
              <a:rPr lang="zh-CN" altLang="en-US" b="1" dirty="0">
                <a:solidFill>
                  <a:srgbClr val="C00000"/>
                </a:solidFill>
              </a:rPr>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895393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t>海明校验</a:t>
            </a:r>
            <a:endParaRPr lang="en-US" altLang="zh-CN" dirty="0"/>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49537916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2917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身份证的秘密</a:t>
            </a:r>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660099606"/>
              </p:ext>
            </p:extLst>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extLst>
                    <a:ext uri="{9D8B030D-6E8A-4147-A177-3AD203B41FA5}">
                      <a16:colId xmlns:a16="http://schemas.microsoft.com/office/drawing/2014/main" val="20000"/>
                    </a:ext>
                  </a:extLst>
                </a:gridCol>
                <a:gridCol w="456757">
                  <a:extLst>
                    <a:ext uri="{9D8B030D-6E8A-4147-A177-3AD203B41FA5}">
                      <a16:colId xmlns:a16="http://schemas.microsoft.com/office/drawing/2014/main" val="20001"/>
                    </a:ext>
                  </a:extLst>
                </a:gridCol>
                <a:gridCol w="456757">
                  <a:extLst>
                    <a:ext uri="{9D8B030D-6E8A-4147-A177-3AD203B41FA5}">
                      <a16:colId xmlns:a16="http://schemas.microsoft.com/office/drawing/2014/main" val="20002"/>
                    </a:ext>
                  </a:extLst>
                </a:gridCol>
                <a:gridCol w="456757">
                  <a:extLst>
                    <a:ext uri="{9D8B030D-6E8A-4147-A177-3AD203B41FA5}">
                      <a16:colId xmlns:a16="http://schemas.microsoft.com/office/drawing/2014/main" val="20003"/>
                    </a:ext>
                  </a:extLst>
                </a:gridCol>
                <a:gridCol w="456757">
                  <a:extLst>
                    <a:ext uri="{9D8B030D-6E8A-4147-A177-3AD203B41FA5}">
                      <a16:colId xmlns:a16="http://schemas.microsoft.com/office/drawing/2014/main" val="20004"/>
                    </a:ext>
                  </a:extLst>
                </a:gridCol>
                <a:gridCol w="456757">
                  <a:extLst>
                    <a:ext uri="{9D8B030D-6E8A-4147-A177-3AD203B41FA5}">
                      <a16:colId xmlns:a16="http://schemas.microsoft.com/office/drawing/2014/main" val="20005"/>
                    </a:ext>
                  </a:extLst>
                </a:gridCol>
                <a:gridCol w="456757">
                  <a:extLst>
                    <a:ext uri="{9D8B030D-6E8A-4147-A177-3AD203B41FA5}">
                      <a16:colId xmlns:a16="http://schemas.microsoft.com/office/drawing/2014/main" val="20006"/>
                    </a:ext>
                  </a:extLst>
                </a:gridCol>
                <a:gridCol w="456757">
                  <a:extLst>
                    <a:ext uri="{9D8B030D-6E8A-4147-A177-3AD203B41FA5}">
                      <a16:colId xmlns:a16="http://schemas.microsoft.com/office/drawing/2014/main" val="20007"/>
                    </a:ext>
                  </a:extLst>
                </a:gridCol>
                <a:gridCol w="456757">
                  <a:extLst>
                    <a:ext uri="{9D8B030D-6E8A-4147-A177-3AD203B41FA5}">
                      <a16:colId xmlns:a16="http://schemas.microsoft.com/office/drawing/2014/main" val="20008"/>
                    </a:ext>
                  </a:extLst>
                </a:gridCol>
                <a:gridCol w="456757">
                  <a:extLst>
                    <a:ext uri="{9D8B030D-6E8A-4147-A177-3AD203B41FA5}">
                      <a16:colId xmlns:a16="http://schemas.microsoft.com/office/drawing/2014/main" val="20009"/>
                    </a:ext>
                  </a:extLst>
                </a:gridCol>
                <a:gridCol w="456757">
                  <a:extLst>
                    <a:ext uri="{9D8B030D-6E8A-4147-A177-3AD203B41FA5}">
                      <a16:colId xmlns:a16="http://schemas.microsoft.com/office/drawing/2014/main" val="20010"/>
                    </a:ext>
                  </a:extLst>
                </a:gridCol>
                <a:gridCol w="456757">
                  <a:extLst>
                    <a:ext uri="{9D8B030D-6E8A-4147-A177-3AD203B41FA5}">
                      <a16:colId xmlns:a16="http://schemas.microsoft.com/office/drawing/2014/main" val="20011"/>
                    </a:ext>
                  </a:extLst>
                </a:gridCol>
                <a:gridCol w="456757">
                  <a:extLst>
                    <a:ext uri="{9D8B030D-6E8A-4147-A177-3AD203B41FA5}">
                      <a16:colId xmlns:a16="http://schemas.microsoft.com/office/drawing/2014/main" val="20012"/>
                    </a:ext>
                  </a:extLst>
                </a:gridCol>
                <a:gridCol w="456757">
                  <a:extLst>
                    <a:ext uri="{9D8B030D-6E8A-4147-A177-3AD203B41FA5}">
                      <a16:colId xmlns:a16="http://schemas.microsoft.com/office/drawing/2014/main" val="20013"/>
                    </a:ext>
                  </a:extLst>
                </a:gridCol>
                <a:gridCol w="456757">
                  <a:extLst>
                    <a:ext uri="{9D8B030D-6E8A-4147-A177-3AD203B41FA5}">
                      <a16:colId xmlns:a16="http://schemas.microsoft.com/office/drawing/2014/main" val="20014"/>
                    </a:ext>
                  </a:extLst>
                </a:gridCol>
                <a:gridCol w="456757">
                  <a:extLst>
                    <a:ext uri="{9D8B030D-6E8A-4147-A177-3AD203B41FA5}">
                      <a16:colId xmlns:a16="http://schemas.microsoft.com/office/drawing/2014/main" val="20015"/>
                    </a:ext>
                  </a:extLst>
                </a:gridCol>
                <a:gridCol w="456757">
                  <a:extLst>
                    <a:ext uri="{9D8B030D-6E8A-4147-A177-3AD203B41FA5}">
                      <a16:colId xmlns:a16="http://schemas.microsoft.com/office/drawing/2014/main" val="20016"/>
                    </a:ext>
                  </a:extLst>
                </a:gridCol>
                <a:gridCol w="456757">
                  <a:extLst>
                    <a:ext uri="{9D8B030D-6E8A-4147-A177-3AD203B41FA5}">
                      <a16:colId xmlns:a16="http://schemas.microsoft.com/office/drawing/2014/main" val="20017"/>
                    </a:ext>
                  </a:extLst>
                </a:gridCol>
                <a:gridCol w="456757">
                  <a:extLst>
                    <a:ext uri="{9D8B030D-6E8A-4147-A177-3AD203B41FA5}">
                      <a16:colId xmlns:a16="http://schemas.microsoft.com/office/drawing/2014/main" val="20018"/>
                    </a:ext>
                  </a:extLst>
                </a:gridCol>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p>
                  </a:txBody>
                  <a:tcPr marL="117948" marR="117948" marT="58991" marB="58991">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出生年月日</a:t>
                      </a:r>
                    </a:p>
                  </a:txBody>
                  <a:tcPr marL="117948" marR="117948" marT="58991" marB="58991">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顺序码</a:t>
                      </a:r>
                    </a:p>
                  </a:txBody>
                  <a:tcPr marL="117948" marR="117948" marT="58991" marB="58991">
                    <a:solidFill>
                      <a:srgbClr val="00B0F0"/>
                    </a:solidFill>
                  </a:tcPr>
                </a:tc>
                <a:tc hMerge="1">
                  <a:txBody>
                    <a:bodyPr/>
                    <a:lstStyle/>
                    <a:p>
                      <a:endParaRPr lang="zh-CN" altLang="en-US" dirty="0"/>
                    </a:p>
                  </a:txBody>
                  <a:tcPr/>
                </a:tc>
                <a:tc hMerge="1">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a:t>
                      </a:r>
                    </a:p>
                  </a:txBody>
                  <a:tcPr marL="117948" marR="117948" marT="58991" marB="58991">
                    <a:solidFill>
                      <a:srgbClr val="FFC000"/>
                    </a:solidFill>
                  </a:tcPr>
                </a:tc>
                <a:extLst>
                  <a:ext uri="{0D108BD9-81ED-4DB2-BD59-A6C34878D82A}">
                    <a16:rowId xmlns:a16="http://schemas.microsoft.com/office/drawing/2014/main" val="10000"/>
                  </a:ext>
                </a:extLst>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extLst>
                  <a:ext uri="{0D108BD9-81ED-4DB2-BD59-A6C34878D82A}">
                    <a16:rowId xmlns:a16="http://schemas.microsoft.com/office/drawing/2014/main" val="10001"/>
                  </a:ext>
                </a:extLst>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23433108"/>
              </p:ext>
            </p:extLst>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extLst>
                    <a:ext uri="{9D8B030D-6E8A-4147-A177-3AD203B41FA5}">
                      <a16:colId xmlns:a16="http://schemas.microsoft.com/office/drawing/2014/main" val="20000"/>
                    </a:ext>
                  </a:extLst>
                </a:gridCol>
                <a:gridCol w="723199">
                  <a:extLst>
                    <a:ext uri="{9D8B030D-6E8A-4147-A177-3AD203B41FA5}">
                      <a16:colId xmlns:a16="http://schemas.microsoft.com/office/drawing/2014/main" val="20001"/>
                    </a:ext>
                  </a:extLst>
                </a:gridCol>
                <a:gridCol w="723199">
                  <a:extLst>
                    <a:ext uri="{9D8B030D-6E8A-4147-A177-3AD203B41FA5}">
                      <a16:colId xmlns:a16="http://schemas.microsoft.com/office/drawing/2014/main" val="20002"/>
                    </a:ext>
                  </a:extLst>
                </a:gridCol>
                <a:gridCol w="723199">
                  <a:extLst>
                    <a:ext uri="{9D8B030D-6E8A-4147-A177-3AD203B41FA5}">
                      <a16:colId xmlns:a16="http://schemas.microsoft.com/office/drawing/2014/main" val="20003"/>
                    </a:ext>
                  </a:extLst>
                </a:gridCol>
                <a:gridCol w="723199">
                  <a:extLst>
                    <a:ext uri="{9D8B030D-6E8A-4147-A177-3AD203B41FA5}">
                      <a16:colId xmlns:a16="http://schemas.microsoft.com/office/drawing/2014/main" val="20004"/>
                    </a:ext>
                  </a:extLst>
                </a:gridCol>
                <a:gridCol w="723199">
                  <a:extLst>
                    <a:ext uri="{9D8B030D-6E8A-4147-A177-3AD203B41FA5}">
                      <a16:colId xmlns:a16="http://schemas.microsoft.com/office/drawing/2014/main" val="20005"/>
                    </a:ext>
                  </a:extLst>
                </a:gridCol>
                <a:gridCol w="723199">
                  <a:extLst>
                    <a:ext uri="{9D8B030D-6E8A-4147-A177-3AD203B41FA5}">
                      <a16:colId xmlns:a16="http://schemas.microsoft.com/office/drawing/2014/main" val="20006"/>
                    </a:ext>
                  </a:extLst>
                </a:gridCol>
                <a:gridCol w="723199">
                  <a:extLst>
                    <a:ext uri="{9D8B030D-6E8A-4147-A177-3AD203B41FA5}">
                      <a16:colId xmlns:a16="http://schemas.microsoft.com/office/drawing/2014/main" val="20007"/>
                    </a:ext>
                  </a:extLst>
                </a:gridCol>
                <a:gridCol w="723199">
                  <a:extLst>
                    <a:ext uri="{9D8B030D-6E8A-4147-A177-3AD203B41FA5}">
                      <a16:colId xmlns:a16="http://schemas.microsoft.com/office/drawing/2014/main" val="20008"/>
                    </a:ext>
                  </a:extLst>
                </a:gridCol>
                <a:gridCol w="723199">
                  <a:extLst>
                    <a:ext uri="{9D8B030D-6E8A-4147-A177-3AD203B41FA5}">
                      <a16:colId xmlns:a16="http://schemas.microsoft.com/office/drawing/2014/main" val="20009"/>
                    </a:ext>
                  </a:extLst>
                </a:gridCol>
                <a:gridCol w="723199">
                  <a:extLst>
                    <a:ext uri="{9D8B030D-6E8A-4147-A177-3AD203B41FA5}">
                      <a16:colId xmlns:a16="http://schemas.microsoft.com/office/drawing/2014/main" val="20010"/>
                    </a:ext>
                  </a:extLst>
                </a:gridCol>
                <a:gridCol w="723199">
                  <a:extLst>
                    <a:ext uri="{9D8B030D-6E8A-4147-A177-3AD203B41FA5}">
                      <a16:colId xmlns:a16="http://schemas.microsoft.com/office/drawing/2014/main" val="20011"/>
                    </a:ext>
                  </a:extLst>
                </a:gridCol>
              </a:tblGrid>
              <a:tr h="576732">
                <a:tc>
                  <a:txBody>
                    <a:bodyPr/>
                    <a:lstStyle/>
                    <a:p>
                      <a:pPr algn="ctr"/>
                      <a:r>
                        <a:rPr lang="zh-CN" altLang="en-US" sz="2000" dirty="0">
                          <a:latin typeface="Consolas" panose="020B0609020204030204" pitchFamily="49" charset="0"/>
                        </a:rPr>
                        <a:t>余数</a:t>
                      </a: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0"/>
                  </a:ext>
                </a:extLst>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6326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银行卡编码规则</a:t>
            </a:r>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r>
              <a:rPr lang="zh-CN" altLang="en-US" dirty="0"/>
              <a:t>卡号最后一位数字开始，逆向将奇数位数字相加求和</a:t>
            </a:r>
          </a:p>
          <a:p>
            <a:pPr algn="just"/>
            <a:r>
              <a:rPr lang="zh-CN" altLang="en-US" dirty="0"/>
              <a:t>卡号最后一位数字开始，逆向将偶数位数字先乘以</a:t>
            </a:r>
            <a:r>
              <a:rPr lang="en-US" altLang="zh-CN" dirty="0"/>
              <a:t>2</a:t>
            </a:r>
            <a:r>
              <a:rPr lang="zh-CN" altLang="en-US" dirty="0"/>
              <a:t>，如果乘积为两位数，则减去</a:t>
            </a:r>
            <a:r>
              <a:rPr lang="en-US" altLang="zh-CN" dirty="0"/>
              <a:t>9</a:t>
            </a:r>
            <a:r>
              <a:rPr lang="zh-CN" altLang="en-US" dirty="0"/>
              <a:t>，再求和</a:t>
            </a:r>
          </a:p>
          <a:p>
            <a:pPr algn="just"/>
            <a:r>
              <a:rPr lang="zh-CN" altLang="en-US" dirty="0"/>
              <a:t>将奇数位总和加偶数位总和，结果可以被</a:t>
            </a:r>
            <a:r>
              <a:rPr lang="en-US" altLang="zh-CN" dirty="0"/>
              <a:t>10</a:t>
            </a:r>
            <a:r>
              <a:rPr lang="zh-CN" altLang="en-US" dirty="0"/>
              <a:t>整除</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97764824"/>
              </p:ext>
            </p:extLst>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extLst>
                    <a:ext uri="{9D8B030D-6E8A-4147-A177-3AD203B41FA5}">
                      <a16:colId xmlns:a16="http://schemas.microsoft.com/office/drawing/2014/main" val="20000"/>
                    </a:ext>
                  </a:extLst>
                </a:gridCol>
                <a:gridCol w="497346">
                  <a:extLst>
                    <a:ext uri="{9D8B030D-6E8A-4147-A177-3AD203B41FA5}">
                      <a16:colId xmlns:a16="http://schemas.microsoft.com/office/drawing/2014/main" val="20001"/>
                    </a:ext>
                  </a:extLst>
                </a:gridCol>
                <a:gridCol w="497346">
                  <a:extLst>
                    <a:ext uri="{9D8B030D-6E8A-4147-A177-3AD203B41FA5}">
                      <a16:colId xmlns:a16="http://schemas.microsoft.com/office/drawing/2014/main" val="20002"/>
                    </a:ext>
                  </a:extLst>
                </a:gridCol>
                <a:gridCol w="497346">
                  <a:extLst>
                    <a:ext uri="{9D8B030D-6E8A-4147-A177-3AD203B41FA5}">
                      <a16:colId xmlns:a16="http://schemas.microsoft.com/office/drawing/2014/main" val="20003"/>
                    </a:ext>
                  </a:extLst>
                </a:gridCol>
                <a:gridCol w="497346">
                  <a:extLst>
                    <a:ext uri="{9D8B030D-6E8A-4147-A177-3AD203B41FA5}">
                      <a16:colId xmlns:a16="http://schemas.microsoft.com/office/drawing/2014/main" val="20004"/>
                    </a:ext>
                  </a:extLst>
                </a:gridCol>
                <a:gridCol w="497346">
                  <a:extLst>
                    <a:ext uri="{9D8B030D-6E8A-4147-A177-3AD203B41FA5}">
                      <a16:colId xmlns:a16="http://schemas.microsoft.com/office/drawing/2014/main" val="20005"/>
                    </a:ext>
                  </a:extLst>
                </a:gridCol>
                <a:gridCol w="497346">
                  <a:extLst>
                    <a:ext uri="{9D8B030D-6E8A-4147-A177-3AD203B41FA5}">
                      <a16:colId xmlns:a16="http://schemas.microsoft.com/office/drawing/2014/main" val="20006"/>
                    </a:ext>
                  </a:extLst>
                </a:gridCol>
                <a:gridCol w="497346">
                  <a:extLst>
                    <a:ext uri="{9D8B030D-6E8A-4147-A177-3AD203B41FA5}">
                      <a16:colId xmlns:a16="http://schemas.microsoft.com/office/drawing/2014/main" val="20007"/>
                    </a:ext>
                  </a:extLst>
                </a:gridCol>
                <a:gridCol w="497346">
                  <a:extLst>
                    <a:ext uri="{9D8B030D-6E8A-4147-A177-3AD203B41FA5}">
                      <a16:colId xmlns:a16="http://schemas.microsoft.com/office/drawing/2014/main" val="20008"/>
                    </a:ext>
                  </a:extLst>
                </a:gridCol>
                <a:gridCol w="497346">
                  <a:extLst>
                    <a:ext uri="{9D8B030D-6E8A-4147-A177-3AD203B41FA5}">
                      <a16:colId xmlns:a16="http://schemas.microsoft.com/office/drawing/2014/main" val="20009"/>
                    </a:ext>
                  </a:extLst>
                </a:gridCol>
                <a:gridCol w="497346">
                  <a:extLst>
                    <a:ext uri="{9D8B030D-6E8A-4147-A177-3AD203B41FA5}">
                      <a16:colId xmlns:a16="http://schemas.microsoft.com/office/drawing/2014/main" val="20010"/>
                    </a:ext>
                  </a:extLst>
                </a:gridCol>
                <a:gridCol w="497346">
                  <a:extLst>
                    <a:ext uri="{9D8B030D-6E8A-4147-A177-3AD203B41FA5}">
                      <a16:colId xmlns:a16="http://schemas.microsoft.com/office/drawing/2014/main" val="20011"/>
                    </a:ext>
                  </a:extLst>
                </a:gridCol>
                <a:gridCol w="497346">
                  <a:extLst>
                    <a:ext uri="{9D8B030D-6E8A-4147-A177-3AD203B41FA5}">
                      <a16:colId xmlns:a16="http://schemas.microsoft.com/office/drawing/2014/main" val="20012"/>
                    </a:ext>
                  </a:extLst>
                </a:gridCol>
                <a:gridCol w="497346">
                  <a:extLst>
                    <a:ext uri="{9D8B030D-6E8A-4147-A177-3AD203B41FA5}">
                      <a16:colId xmlns:a16="http://schemas.microsoft.com/office/drawing/2014/main" val="20013"/>
                    </a:ext>
                  </a:extLst>
                </a:gridCol>
                <a:gridCol w="497346">
                  <a:extLst>
                    <a:ext uri="{9D8B030D-6E8A-4147-A177-3AD203B41FA5}">
                      <a16:colId xmlns:a16="http://schemas.microsoft.com/office/drawing/2014/main" val="20014"/>
                    </a:ext>
                  </a:extLst>
                </a:gridCol>
                <a:gridCol w="546860">
                  <a:extLst>
                    <a:ext uri="{9D8B030D-6E8A-4147-A177-3AD203B41FA5}">
                      <a16:colId xmlns:a16="http://schemas.microsoft.com/office/drawing/2014/main" val="20015"/>
                    </a:ext>
                  </a:extLst>
                </a:gridCol>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extLst>
                  <a:ext uri="{0D108BD9-81ED-4DB2-BD59-A6C34878D82A}">
                    <a16:rowId xmlns:a16="http://schemas.microsoft.com/office/drawing/2014/main" val="10000"/>
                  </a:ext>
                </a:extLst>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5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p>
          <a:p>
            <a:pPr lvl="1" eaLnBrk="1" hangingPunct="1">
              <a:lnSpc>
                <a:spcPct val="150000"/>
              </a:lnSpc>
            </a:pPr>
            <a:r>
              <a:rPr lang="zh-CN" altLang="en-US" sz="2400" dirty="0"/>
              <a:t>奇偶信息的校验</a:t>
            </a:r>
            <a:endParaRPr lang="en-US" altLang="zh-CN" sz="2400"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p>
          <a:p>
            <a:pPr lvl="1" eaLnBrk="1" hangingPunct="1">
              <a:lnSpc>
                <a:spcPct val="150000"/>
              </a:lnSpc>
            </a:pPr>
            <a:r>
              <a:rPr lang="zh-CN" altLang="en-US" sz="2400" dirty="0"/>
              <a:t>海明校验</a:t>
            </a:r>
            <a:endParaRPr lang="en-US" altLang="zh-CN" sz="2400"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p>
          <a:p>
            <a:pPr lvl="1" eaLnBrk="1" hangingPunct="1">
              <a:lnSpc>
                <a:spcPct val="150000"/>
              </a:lnSpc>
            </a:pPr>
            <a:r>
              <a:rPr lang="en-US" altLang="zh-CN" sz="2400" dirty="0"/>
              <a:t>CRC </a:t>
            </a:r>
            <a:r>
              <a:rPr lang="zh-CN" altLang="en-US" sz="2400" dirty="0"/>
              <a:t>循环冗余校验</a:t>
            </a:r>
            <a:endParaRPr lang="en-US" altLang="zh-CN" sz="2400"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1000" r="9838" b="17882"/>
          <a:stretch/>
        </p:blipFill>
        <p:spPr>
          <a:xfrm>
            <a:off x="6778019" y="3761276"/>
            <a:ext cx="4626582" cy="2505378"/>
          </a:xfrm>
          <a:prstGeom prst="rect">
            <a:avLst/>
          </a:prstGeom>
        </p:spPr>
      </p:pic>
    </p:spTree>
    <p:extLst>
      <p:ext uri="{BB962C8B-B14F-4D97-AF65-F5344CB8AC3E}">
        <p14:creationId xmlns:p14="http://schemas.microsoft.com/office/powerpoint/2010/main" val="300052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t>最小码距</a:t>
            </a:r>
          </a:p>
          <a:p>
            <a:pPr eaLnBrk="1" hangingPunct="1">
              <a:lnSpc>
                <a:spcPct val="150000"/>
              </a:lnSpc>
            </a:pPr>
            <a:r>
              <a:rPr lang="zh-CN" altLang="en-US" dirty="0"/>
              <a:t>码距越大，抗干扰能力、纠错能力越强，数据冗余越大，编码效率越低</a:t>
            </a:r>
          </a:p>
          <a:p>
            <a:pPr eaLnBrk="1" hangingPunct="1">
              <a:lnSpc>
                <a:spcPct val="150000"/>
              </a:lnSpc>
            </a:pPr>
            <a:r>
              <a:rPr lang="zh-CN" altLang="en-US" dirty="0"/>
              <a:t>选择码距应考虑信息出错概率和系统容错率</a:t>
            </a:r>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4250017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码距实例</a:t>
            </a:r>
          </a:p>
        </p:txBody>
      </p:sp>
      <p:sp>
        <p:nvSpPr>
          <p:cNvPr id="6" name="内容占位符 5"/>
          <p:cNvSpPr>
            <a:spLocks noGrp="1"/>
          </p:cNvSpPr>
          <p:nvPr>
            <p:ph idx="1"/>
          </p:nvPr>
        </p:nvSpPr>
        <p:spPr>
          <a:xfrm>
            <a:off x="487822" y="942764"/>
            <a:ext cx="10515599" cy="1290073"/>
          </a:xfrm>
        </p:spPr>
        <p:txBody>
          <a:bodyPr/>
          <a:lstStyle/>
          <a:p>
            <a:r>
              <a:rPr lang="zh-CN" altLang="en-US" dirty="0"/>
              <a:t>一代穿孔卡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3"/>
            <a:stretch>
              <a:fillRect/>
            </a:stretch>
          </p:blipFill>
          <p:spPr>
            <a:xfrm>
              <a:off x="6108404" y="2561781"/>
              <a:ext cx="5562600" cy="3371850"/>
            </a:xfrm>
            <a:prstGeom prst="rect">
              <a:avLst/>
            </a:prstGeom>
          </p:spPr>
        </p:pic>
        <p:sp>
          <p:nvSpPr>
            <p:cNvPr id="9" name="矩形 8"/>
            <p:cNvSpPr/>
            <p:nvPr/>
          </p:nvSpPr>
          <p:spPr>
            <a:xfrm>
              <a:off x="2038522"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一代穿孔饭卡</a:t>
              </a: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p>
          </p:txBody>
        </p:sp>
      </p:grpSp>
    </p:spTree>
    <p:extLst>
      <p:ext uri="{BB962C8B-B14F-4D97-AF65-F5344CB8AC3E}">
        <p14:creationId xmlns:p14="http://schemas.microsoft.com/office/powerpoint/2010/main" val="3712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码距与纠错性能</a:t>
            </a:r>
            <a:endParaRPr lang="zh-CN" altLang="en-US" dirty="0"/>
          </a:p>
        </p:txBody>
      </p:sp>
      <p:sp>
        <p:nvSpPr>
          <p:cNvPr id="3" name="内容占位符 2"/>
          <p:cNvSpPr>
            <a:spLocks noGrp="1"/>
          </p:cNvSpPr>
          <p:nvPr>
            <p:ph idx="1"/>
          </p:nvPr>
        </p:nvSpPr>
        <p:spPr>
          <a:xfrm>
            <a:off x="5909635" y="1855783"/>
            <a:ext cx="5443870" cy="4310772"/>
          </a:xfrm>
        </p:spPr>
        <p:txBody>
          <a:bodyPr>
            <a:normAutofit lnSpcReduction="10000"/>
          </a:bodyPr>
          <a:lstStyle/>
          <a:p>
            <a:pPr>
              <a:lnSpc>
                <a:spcPct val="150000"/>
              </a:lnSpc>
            </a:pPr>
            <a:r>
              <a:rPr lang="zh-CN" altLang="en-US" dirty="0"/>
              <a:t>最小码距≥</a:t>
            </a:r>
            <a:r>
              <a:rPr lang="en-US" altLang="zh-CN" dirty="0"/>
              <a:t>e+1</a:t>
            </a:r>
          </a:p>
          <a:p>
            <a:pPr lvl="1">
              <a:lnSpc>
                <a:spcPct val="150000"/>
              </a:lnSpc>
            </a:pPr>
            <a:r>
              <a:rPr lang="zh-CN" altLang="en-US" sz="2200" dirty="0"/>
              <a:t>可检测</a:t>
            </a:r>
            <a:r>
              <a:rPr lang="en-US" altLang="zh-CN" sz="2200" dirty="0"/>
              <a:t>e</a:t>
            </a:r>
            <a:r>
              <a:rPr lang="zh-CN" altLang="en-US" sz="2200" dirty="0"/>
              <a:t>个错误</a:t>
            </a:r>
          </a:p>
          <a:p>
            <a:pPr>
              <a:lnSpc>
                <a:spcPct val="150000"/>
              </a:lnSpc>
            </a:pPr>
            <a:r>
              <a:rPr lang="zh-CN" altLang="en-US" dirty="0"/>
              <a:t>最小码距≥</a:t>
            </a:r>
            <a:r>
              <a:rPr lang="en-US" altLang="zh-CN" dirty="0"/>
              <a:t>2t+1</a:t>
            </a:r>
          </a:p>
          <a:p>
            <a:pPr lvl="1">
              <a:lnSpc>
                <a:spcPct val="150000"/>
              </a:lnSpc>
            </a:pPr>
            <a:r>
              <a:rPr lang="zh-CN" altLang="en-US" sz="2200" dirty="0"/>
              <a:t>可纠正</a:t>
            </a:r>
            <a:r>
              <a:rPr lang="en-US" altLang="zh-CN" sz="2200" dirty="0"/>
              <a:t>t</a:t>
            </a:r>
            <a:r>
              <a:rPr lang="zh-CN" altLang="en-US" sz="2200" dirty="0"/>
              <a:t>个错误</a:t>
            </a:r>
          </a:p>
          <a:p>
            <a:pPr>
              <a:lnSpc>
                <a:spcPct val="150000"/>
              </a:lnSpc>
            </a:pPr>
            <a:r>
              <a:rPr lang="zh-CN" altLang="en-US" dirty="0"/>
              <a:t>最小码距≥</a:t>
            </a:r>
            <a:r>
              <a:rPr lang="en-US" altLang="zh-CN" dirty="0"/>
              <a:t>e+t+1</a:t>
            </a:r>
          </a:p>
          <a:p>
            <a:pPr lvl="1">
              <a:lnSpc>
                <a:spcPct val="150000"/>
              </a:lnSpc>
            </a:pPr>
            <a:r>
              <a:rPr lang="en-US" altLang="zh-CN" sz="2200" dirty="0"/>
              <a:t>e&gt;t</a:t>
            </a:r>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p:txBody>
      </p:sp>
      <p:grpSp>
        <p:nvGrpSpPr>
          <p:cNvPr id="38" name="组合 37"/>
          <p:cNvGrpSpPr/>
          <p:nvPr/>
        </p:nvGrpSpPr>
        <p:grpSpPr>
          <a:xfrm>
            <a:off x="1018952" y="1602189"/>
            <a:ext cx="3923184" cy="4318173"/>
            <a:chOff x="976422" y="1391510"/>
            <a:chExt cx="3923184"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544747"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3</a:t>
              </a: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p>
          </p:txBody>
        </p:sp>
        <p:sp>
          <p:nvSpPr>
            <p:cNvPr id="8" name="Rectangle 17"/>
            <p:cNvSpPr>
              <a:spLocks noChangeArrowheads="1"/>
            </p:cNvSpPr>
            <p:nvPr/>
          </p:nvSpPr>
          <p:spPr bwMode="auto">
            <a:xfrm>
              <a:off x="3544747"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p>
          </p:txBody>
        </p:sp>
        <p:sp>
          <p:nvSpPr>
            <p:cNvPr id="11" name="Rectangle 20"/>
            <p:cNvSpPr>
              <a:spLocks noChangeArrowheads="1"/>
            </p:cNvSpPr>
            <p:nvPr/>
          </p:nvSpPr>
          <p:spPr bwMode="auto">
            <a:xfrm>
              <a:off x="3544746"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p>
          </p:txBody>
        </p:sp>
        <p:sp>
          <p:nvSpPr>
            <p:cNvPr id="14" name="Rectangle 23"/>
            <p:cNvSpPr>
              <a:spLocks noChangeArrowheads="1"/>
            </p:cNvSpPr>
            <p:nvPr/>
          </p:nvSpPr>
          <p:spPr bwMode="auto">
            <a:xfrm>
              <a:off x="3516386"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p>
          </p:txBody>
        </p:sp>
        <p:sp>
          <p:nvSpPr>
            <p:cNvPr id="17" name="Rectangle 26"/>
            <p:cNvSpPr>
              <a:spLocks noChangeArrowheads="1"/>
            </p:cNvSpPr>
            <p:nvPr/>
          </p:nvSpPr>
          <p:spPr bwMode="auto">
            <a:xfrm>
              <a:off x="35447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Tree>
    <p:extLst>
      <p:ext uri="{BB962C8B-B14F-4D97-AF65-F5344CB8AC3E}">
        <p14:creationId xmlns:p14="http://schemas.microsoft.com/office/powerpoint/2010/main" val="35784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奇偶校验</a:t>
            </a:r>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00001   (</a:t>
            </a:r>
            <a:r>
              <a:rPr lang="zh-CN" altLang="en-US" sz="2200" dirty="0">
                <a:sym typeface="Symbol" panose="05050102010706020507" pitchFamily="18" charset="2"/>
              </a:rPr>
              <a:t>奇校验</a:t>
            </a:r>
            <a:r>
              <a:rPr lang="en-US" altLang="zh-CN" sz="2200" dirty="0">
                <a:sym typeface="Symbol" panose="05050102010706020507" pitchFamily="18" charset="2"/>
              </a:rPr>
              <a:t>)     0001  00011   (</a:t>
            </a:r>
            <a:r>
              <a:rPr lang="zh-CN" altLang="en-US" sz="2200" dirty="0">
                <a:sym typeface="Symbol" panose="05050102010706020507" pitchFamily="18" charset="2"/>
              </a:rPr>
              <a:t>偶校验</a:t>
            </a:r>
            <a:r>
              <a:rPr lang="en-US" altLang="zh-CN" sz="2200" dirty="0">
                <a:sym typeface="Symbol" panose="05050102010706020507" pitchFamily="18" charset="2"/>
              </a:rPr>
              <a:t>)     </a:t>
            </a:r>
          </a:p>
          <a:p>
            <a:endParaRPr lang="zh-CN" altLang="en-US" dirty="0"/>
          </a:p>
        </p:txBody>
      </p:sp>
      <p:sp>
        <p:nvSpPr>
          <p:cNvPr id="4" name="Text Box 6"/>
          <p:cNvSpPr txBox="1">
            <a:spLocks noChangeArrowheads="1"/>
          </p:cNvSpPr>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p>
        </p:txBody>
      </p:sp>
      <p:sp>
        <p:nvSpPr>
          <p:cNvPr id="5" name="Text Box 8"/>
          <p:cNvSpPr txBox="1">
            <a:spLocks noChangeArrowheads="1"/>
          </p:cNvSpPr>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p>
        </p:txBody>
      </p:sp>
      <p:sp>
        <p:nvSpPr>
          <p:cNvPr id="6" name="Text Box 12"/>
          <p:cNvSpPr txBox="1">
            <a:spLocks noChangeArrowheads="1"/>
          </p:cNvSpPr>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chemeClr val="accent2"/>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0000FF"/>
                </a:solidFill>
                <a:latin typeface="微软雅黑" panose="020B0503020204020204" pitchFamily="34" charset="-122"/>
                <a:ea typeface="微软雅黑" panose="020B0503020204020204" pitchFamily="34" charset="-122"/>
              </a:rPr>
              <a:t>G=1</a:t>
            </a:r>
            <a:r>
              <a:rPr lang="zh-CN" altLang="en-US" sz="2500" dirty="0">
                <a:solidFill>
                  <a:srgbClr val="0000FF"/>
                </a:solidFill>
                <a:latin typeface="微软雅黑" panose="020B0503020204020204" pitchFamily="34" charset="-122"/>
                <a:ea typeface="微软雅黑" panose="020B0503020204020204" pitchFamily="34" charset="-122"/>
              </a:rPr>
              <a:t>：</a:t>
            </a:r>
            <a:r>
              <a:rPr lang="en-US" altLang="zh-CN" sz="2500" dirty="0">
                <a:solidFill>
                  <a:srgbClr val="0000FF"/>
                </a:solidFill>
                <a:latin typeface="微软雅黑" panose="020B0503020204020204" pitchFamily="34" charset="-122"/>
                <a:ea typeface="微软雅黑" panose="020B0503020204020204" pitchFamily="34" charset="-122"/>
              </a:rPr>
              <a:t> </a:t>
            </a:r>
            <a:r>
              <a:rPr lang="zh-CN" altLang="en-US" sz="2500" dirty="0">
                <a:solidFill>
                  <a:srgbClr val="0000FF"/>
                </a:solidFill>
                <a:latin typeface="微软雅黑" panose="020B0503020204020204" pitchFamily="34" charset="-122"/>
                <a:ea typeface="微软雅黑" panose="020B0503020204020204" pitchFamily="34" charset="-122"/>
              </a:rPr>
              <a:t>数据一定出错，否则</a:t>
            </a:r>
            <a:r>
              <a:rPr lang="zh-CN" altLang="en-US" sz="2500" b="1" dirty="0">
                <a:solidFill>
                  <a:srgbClr val="0000FF"/>
                </a:solidFill>
                <a:latin typeface="微软雅黑" panose="020B0503020204020204" pitchFamily="34" charset="-122"/>
                <a:ea typeface="微软雅黑" panose="020B0503020204020204" pitchFamily="34" charset="-122"/>
              </a:rPr>
              <a:t>较大概率</a:t>
            </a:r>
            <a:r>
              <a:rPr lang="zh-CN" altLang="en-US" sz="2500" dirty="0">
                <a:solidFill>
                  <a:srgbClr val="0000FF"/>
                </a:solidFill>
                <a:latin typeface="微软雅黑" panose="020B0503020204020204" pitchFamily="34" charset="-122"/>
                <a:ea typeface="微软雅黑" panose="020B0503020204020204" pitchFamily="34" charset="-122"/>
              </a:rPr>
              <a:t>正常</a:t>
            </a:r>
          </a:p>
        </p:txBody>
      </p:sp>
      <p:pic>
        <p:nvPicPr>
          <p:cNvPr id="8" name="图片 7"/>
          <p:cNvPicPr>
            <a:picLocks noChangeAspect="1"/>
          </p:cNvPicPr>
          <p:nvPr/>
        </p:nvPicPr>
        <p:blipFill>
          <a:blip r:embed="rId2"/>
          <a:stretch>
            <a:fillRect/>
          </a:stretch>
        </p:blipFill>
        <p:spPr>
          <a:xfrm>
            <a:off x="3204105" y="3689405"/>
            <a:ext cx="6768752" cy="559619"/>
          </a:xfrm>
          <a:prstGeom prst="rect">
            <a:avLst/>
          </a:prstGeom>
        </p:spPr>
      </p:pic>
      <p:pic>
        <p:nvPicPr>
          <p:cNvPr id="9" name="图片 8"/>
          <p:cNvPicPr>
            <a:picLocks noChangeAspect="1"/>
          </p:cNvPicPr>
          <p:nvPr/>
        </p:nvPicPr>
        <p:blipFill>
          <a:blip r:embed="rId3"/>
          <a:stretch>
            <a:fillRect/>
          </a:stretch>
        </p:blipFill>
        <p:spPr>
          <a:xfrm>
            <a:off x="3196121" y="4316440"/>
            <a:ext cx="6848745" cy="618556"/>
          </a:xfrm>
          <a:prstGeom prst="rect">
            <a:avLst/>
          </a:prstGeom>
        </p:spPr>
      </p:pic>
      <p:pic>
        <p:nvPicPr>
          <p:cNvPr id="10" name="图片 9"/>
          <p:cNvPicPr>
            <a:picLocks noChangeAspect="1"/>
          </p:cNvPicPr>
          <p:nvPr/>
        </p:nvPicPr>
        <p:blipFill>
          <a:blip r:embed="rId4"/>
          <a:stretch>
            <a:fillRect/>
          </a:stretch>
        </p:blipFill>
        <p:spPr>
          <a:xfrm>
            <a:off x="3196121" y="5007004"/>
            <a:ext cx="7280793" cy="568882"/>
          </a:xfrm>
          <a:prstGeom prst="rect">
            <a:avLst/>
          </a:prstGeom>
        </p:spPr>
      </p:pic>
    </p:spTree>
    <p:extLst>
      <p:ext uri="{BB962C8B-B14F-4D97-AF65-F5344CB8AC3E}">
        <p14:creationId xmlns:p14="http://schemas.microsoft.com/office/powerpoint/2010/main" val="27349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奇偶校验过程</a:t>
            </a:r>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p>
          <a:p>
            <a:r>
              <a:rPr lang="zh-CN" altLang="en-US" dirty="0"/>
              <a:t>接收方生成利用校验码生成 </a:t>
            </a:r>
            <a:r>
              <a:rPr lang="zh-CN" altLang="en-US" b="1" dirty="0">
                <a:solidFill>
                  <a:srgbClr val="7030A0"/>
                </a:solidFill>
              </a:rPr>
              <a:t>检错码</a:t>
            </a:r>
            <a:r>
              <a:rPr lang="en-US" altLang="zh-CN" b="1" dirty="0">
                <a:solidFill>
                  <a:srgbClr val="7030A0"/>
                </a:solidFill>
              </a:rPr>
              <a:t>g</a:t>
            </a:r>
          </a:p>
          <a:p>
            <a:r>
              <a:rPr lang="zh-CN" altLang="en-US" dirty="0"/>
              <a:t>检测码不为零表示错误发生！</a:t>
            </a:r>
          </a:p>
          <a:p>
            <a:r>
              <a:rPr lang="zh-CN" altLang="en-US" dirty="0"/>
              <a:t>检测码为零时是否表示数据正确？   能否纠错？</a:t>
            </a:r>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a:grpSpLocks/>
            </p:cNvGrpSpPr>
            <p:nvPr/>
          </p:nvGrpSpPr>
          <p:grpSpPr bwMode="auto">
            <a:xfrm>
              <a:off x="2373728" y="3865910"/>
              <a:ext cx="2909455" cy="2255407"/>
              <a:chOff x="0" y="0"/>
              <a:chExt cx="1680" cy="1209"/>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a:grpSpLocks/>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54" y="962"/>
                <a:ext cx="7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a:grpSpLocks/>
              </p:cNvGrpSpPr>
              <p:nvPr/>
            </p:nvGrpSpPr>
            <p:grpSpPr bwMode="auto">
              <a:xfrm>
                <a:off x="6808867" y="3865910"/>
                <a:ext cx="3010968" cy="2210634"/>
                <a:chOff x="-69" y="0"/>
                <a:chExt cx="1808" cy="1185"/>
              </a:xfrm>
            </p:grpSpPr>
            <p:sp>
              <p:nvSpPr>
                <p:cNvPr id="21" name="Text Box 37"/>
                <p:cNvSpPr txBox="1">
                  <a:spLocks noChangeArrowheads="1"/>
                </p:cNvSpPr>
                <p:nvPr/>
              </p:nvSpPr>
              <p:spPr bwMode="auto">
                <a:xfrm>
                  <a:off x="-69" y="0"/>
                  <a:ext cx="180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p>
              </p:txBody>
            </p:sp>
            <p:grpSp>
              <p:nvGrpSpPr>
                <p:cNvPr id="22" name="Group 38"/>
                <p:cNvGrpSpPr>
                  <a:grpSpLocks/>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2" y="938"/>
                  <a:ext cx="7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Arial" panose="020B0604020202020204" pitchFamily="34" charset="0"/>
                      <a:ea typeface="宋体" panose="02010600030101010101" pitchFamily="2" charset="-122"/>
                    </a:rPr>
                    <a:t>g</a:t>
                  </a: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9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计算机内</a:t>
            </a:r>
            <a:r>
              <a:rPr lang="zh-CN" altLang="en-US" b="1" dirty="0">
                <a:solidFill>
                  <a:srgbClr val="C00000"/>
                </a:solidFill>
              </a:rPr>
              <a:t>存储</a:t>
            </a:r>
            <a:r>
              <a:rPr lang="zh-CN" altLang="en-US" dirty="0"/>
              <a:t>和处理汉字时使用的编码</a:t>
            </a:r>
            <a:endParaRPr lang="en-US" altLang="zh-CN" dirty="0"/>
          </a:p>
          <a:p>
            <a:pPr lvl="1">
              <a:lnSpc>
                <a:spcPct val="150000"/>
              </a:lnSpc>
            </a:pPr>
            <a:r>
              <a:rPr lang="zh-CN" altLang="en-US" dirty="0"/>
              <a:t>与</a:t>
            </a:r>
            <a:r>
              <a:rPr lang="en-US" altLang="zh-CN" dirty="0"/>
              <a:t>ASCII</a:t>
            </a:r>
            <a:r>
              <a:rPr lang="zh-CN" altLang="en-US" dirty="0"/>
              <a:t>码严格区分</a:t>
            </a:r>
            <a:endParaRPr lang="en-US" altLang="zh-CN" dirty="0"/>
          </a:p>
          <a:p>
            <a:pPr lvl="1">
              <a:lnSpc>
                <a:spcPct val="150000"/>
              </a:lnSpc>
            </a:pPr>
            <a:r>
              <a:rPr lang="zh-CN" altLang="en-US" dirty="0"/>
              <a:t>与区位码之间简单对应</a:t>
            </a:r>
          </a:p>
          <a:p>
            <a:pPr>
              <a:lnSpc>
                <a:spcPct val="150000"/>
              </a:lnSpc>
            </a:pPr>
            <a:r>
              <a:rPr lang="zh-CN" altLang="en-US" dirty="0"/>
              <a:t>汉字内码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p>
          <a:p>
            <a:pPr eaLnBrk="1" hangingPunct="1">
              <a:lnSpc>
                <a:spcPct val="150000"/>
              </a:lnSpc>
            </a:pPr>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grpSp>
        <p:nvGrpSpPr>
          <p:cNvPr id="9" name="组合 8"/>
          <p:cNvGrpSpPr/>
          <p:nvPr/>
        </p:nvGrpSpPr>
        <p:grpSpPr>
          <a:xfrm>
            <a:off x="6732901" y="4276784"/>
            <a:ext cx="5459098" cy="2303005"/>
            <a:chOff x="6732901" y="4276784"/>
            <a:chExt cx="5459098" cy="2303005"/>
          </a:xfrm>
        </p:grpSpPr>
        <p:pic>
          <p:nvPicPr>
            <p:cNvPr id="5" name="图片 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4" name="图片 3"/>
            <p:cNvPicPr>
              <a:picLocks noChangeAspect="1"/>
            </p:cNvPicPr>
            <p:nvPr/>
          </p:nvPicPr>
          <p:blipFill>
            <a:blip r:embed="rId3"/>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407644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奇偶校验性能</a:t>
            </a:r>
            <a:endParaRPr lang="zh-CN" altLang="en-US" dirty="0"/>
          </a:p>
        </p:txBody>
      </p:sp>
      <p:sp>
        <p:nvSpPr>
          <p:cNvPr id="4" name="Text Box 3"/>
          <p:cNvSpPr txBox="1">
            <a:spLocks noChangeArrowheads="1"/>
          </p:cNvSpPr>
          <p:nvPr/>
        </p:nvSpPr>
        <p:spPr bwMode="auto">
          <a:xfrm>
            <a:off x="4592973"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 name="Text Box 4"/>
          <p:cNvSpPr txBox="1">
            <a:spLocks noChangeArrowheads="1"/>
          </p:cNvSpPr>
          <p:nvPr/>
        </p:nvSpPr>
        <p:spPr bwMode="auto">
          <a:xfrm>
            <a:off x="6326668"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6" name="Text Box 5"/>
          <p:cNvSpPr txBox="1">
            <a:spLocks noChangeArrowheads="1"/>
          </p:cNvSpPr>
          <p:nvPr/>
        </p:nvSpPr>
        <p:spPr bwMode="auto">
          <a:xfrm>
            <a:off x="8201439"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7" name="Text Box 6"/>
          <p:cNvSpPr txBox="1">
            <a:spLocks noChangeArrowheads="1"/>
          </p:cNvSpPr>
          <p:nvPr/>
        </p:nvSpPr>
        <p:spPr bwMode="auto">
          <a:xfrm>
            <a:off x="4581668"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p>
        </p:txBody>
      </p:sp>
      <p:sp>
        <p:nvSpPr>
          <p:cNvPr id="8" name="Text Box 7"/>
          <p:cNvSpPr txBox="1">
            <a:spLocks noChangeArrowheads="1"/>
          </p:cNvSpPr>
          <p:nvPr/>
        </p:nvSpPr>
        <p:spPr bwMode="auto">
          <a:xfrm>
            <a:off x="6351038"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p>
        </p:txBody>
      </p:sp>
      <p:sp>
        <p:nvSpPr>
          <p:cNvPr id="9" name="Text Box 8"/>
          <p:cNvSpPr txBox="1">
            <a:spLocks noChangeArrowheads="1"/>
          </p:cNvSpPr>
          <p:nvPr/>
        </p:nvSpPr>
        <p:spPr bwMode="auto">
          <a:xfrm>
            <a:off x="8210446"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p>
        </p:txBody>
      </p:sp>
      <p:sp>
        <p:nvSpPr>
          <p:cNvPr id="10" name="Line 9"/>
          <p:cNvSpPr>
            <a:spLocks noChangeShapeType="1"/>
          </p:cNvSpPr>
          <p:nvPr/>
        </p:nvSpPr>
        <p:spPr bwMode="auto">
          <a:xfrm>
            <a:off x="4800550"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50180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52339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54498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5653962" y="1862039"/>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6527750"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67452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69611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71770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73929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8401000"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86184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88343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90502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926618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2741099"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grpSp>
        <p:nvGrpSpPr>
          <p:cNvPr id="26" name="Group 25"/>
          <p:cNvGrpSpPr>
            <a:grpSpLocks/>
          </p:cNvGrpSpPr>
          <p:nvPr/>
        </p:nvGrpSpPr>
        <p:grpSpPr bwMode="auto">
          <a:xfrm>
            <a:off x="2751073"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28" name="Line 27"/>
            <p:cNvSpPr>
              <a:spLocks noChangeShapeType="1"/>
            </p:cNvSpPr>
            <p:nvPr/>
          </p:nvSpPr>
          <p:spPr bwMode="auto">
            <a:xfrm>
              <a:off x="136"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5478412"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6621412"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8221612"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a:extLst/>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p>
        </p:txBody>
      </p:sp>
      <p:sp>
        <p:nvSpPr>
          <p:cNvPr id="37" name="文本框 36"/>
          <p:cNvSpPr txBox="1"/>
          <p:nvPr/>
        </p:nvSpPr>
        <p:spPr>
          <a:xfrm>
            <a:off x="2746921"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p>
        </p:txBody>
      </p:sp>
      <p:sp>
        <p:nvSpPr>
          <p:cNvPr id="38" name="文本框 37"/>
          <p:cNvSpPr txBox="1"/>
          <p:nvPr/>
        </p:nvSpPr>
        <p:spPr>
          <a:xfrm>
            <a:off x="4619129"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p>
        </p:txBody>
      </p:sp>
      <p:sp>
        <p:nvSpPr>
          <p:cNvPr id="39" name="文本框 38"/>
          <p:cNvSpPr txBox="1"/>
          <p:nvPr/>
        </p:nvSpPr>
        <p:spPr>
          <a:xfrm>
            <a:off x="6348362"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p>
        </p:txBody>
      </p:sp>
      <p:sp>
        <p:nvSpPr>
          <p:cNvPr id="40" name="文本框 39"/>
          <p:cNvSpPr txBox="1"/>
          <p:nvPr/>
        </p:nvSpPr>
        <p:spPr>
          <a:xfrm>
            <a:off x="8221612"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Tree>
    <p:extLst>
      <p:ext uri="{BB962C8B-B14F-4D97-AF65-F5344CB8AC3E}">
        <p14:creationId xmlns:p14="http://schemas.microsoft.com/office/powerpoint/2010/main" val="28140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up)">
                                      <p:cBhvr>
                                        <p:cTn id="66" dur="500"/>
                                        <p:tgtEl>
                                          <p:spTgt spid="18"/>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up)">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18"/>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17"/>
                                        </p:tgtEl>
                                        <p:attrNameLst>
                                          <p:attrName>style.visibility</p:attrName>
                                        </p:attrNameLst>
                                      </p:cBhvr>
                                      <p:tavLst>
                                        <p:tav tm="0">
                                          <p:val>
                                            <p:strVal val="hidden"/>
                                          </p:val>
                                        </p:tav>
                                        <p:tav tm="50000">
                                          <p:val>
                                            <p:strVal val="visible"/>
                                          </p:val>
                                        </p:tav>
                                      </p:tavLst>
                                    </p:anim>
                                  </p:childTnLst>
                                </p:cTn>
                              </p:par>
                              <p:par>
                                <p:cTn id="80" presetID="35" presetClass="emph" presetSubtype="0" fill="hold" grpId="1" nodeType="withEffect">
                                  <p:stCondLst>
                                    <p:cond delay="0"/>
                                  </p:stCondLst>
                                  <p:childTnLst>
                                    <p:anim calcmode="discrete" valueType="str">
                                      <p:cBhvr>
                                        <p:cTn id="81"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82" fill="hold">
                            <p:stCondLst>
                              <p:cond delay="1000"/>
                            </p:stCondLst>
                            <p:childTnLst>
                              <p:par>
                                <p:cTn id="83" presetID="22" presetClass="entr" presetSubtype="4" fill="hold" grpId="0"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down)">
                                      <p:cBhvr>
                                        <p:cTn id="85" dur="500"/>
                                        <p:tgtEl>
                                          <p:spTgt spid="3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up)">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up)">
                                      <p:cBhvr>
                                        <p:cTn id="99" dur="500"/>
                                        <p:tgtEl>
                                          <p:spTgt spid="9"/>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up)">
                                      <p:cBhvr>
                                        <p:cTn id="102" dur="500"/>
                                        <p:tgtEl>
                                          <p:spTgt spid="2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up)">
                                      <p:cBhvr>
                                        <p:cTn id="105" dur="500"/>
                                        <p:tgtEl>
                                          <p:spTgt spid="2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up)">
                                      <p:cBhvr>
                                        <p:cTn id="108" dur="500"/>
                                        <p:tgtEl>
                                          <p:spTgt spid="22"/>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up)">
                                      <p:cBhvr>
                                        <p:cTn id="111" dur="500"/>
                                        <p:tgtEl>
                                          <p:spTgt spid="23"/>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up)">
                                      <p:cBhvr>
                                        <p:cTn id="114" dur="500"/>
                                        <p:tgtEl>
                                          <p:spTgt spid="24"/>
                                        </p:tgtEl>
                                      </p:cBhvr>
                                    </p:animEffect>
                                  </p:childTnLst>
                                </p:cTn>
                              </p:par>
                            </p:childTnLst>
                          </p:cTn>
                        </p:par>
                        <p:par>
                          <p:cTn id="115" fill="hold">
                            <p:stCondLst>
                              <p:cond delay="500"/>
                            </p:stCondLst>
                            <p:childTnLst>
                              <p:par>
                                <p:cTn id="116" presetID="22" presetClass="entr" presetSubtype="4" fill="hold" grpId="0" nodeType="after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35" presetClass="emph" presetSubtype="0" fill="hold" grpId="1" nodeType="withEffect">
                                  <p:stCondLst>
                                    <p:cond delay="0"/>
                                  </p:stCondLst>
                                  <p:childTnLst>
                                    <p:anim calcmode="discrete" valueType="str">
                                      <p:cBhvr>
                                        <p:cTn id="120" dur="1000" fill="hold"/>
                                        <p:tgtEl>
                                          <p:spTgt spid="23"/>
                                        </p:tgtEl>
                                        <p:attrNameLst>
                                          <p:attrName>style.visibility</p:attrName>
                                        </p:attrNameLst>
                                      </p:cBhvr>
                                      <p:tavLst>
                                        <p:tav tm="0">
                                          <p:val>
                                            <p:strVal val="hidden"/>
                                          </p:val>
                                        </p:tav>
                                        <p:tav tm="50000">
                                          <p:val>
                                            <p:strVal val="visible"/>
                                          </p:val>
                                        </p:tav>
                                      </p:tavLst>
                                    </p:anim>
                                  </p:childTnLst>
                                </p:cTn>
                              </p:par>
                              <p:par>
                                <p:cTn id="121" presetID="35" presetClass="emph" presetSubtype="0" fill="hold" grpId="1" nodeType="withEffect">
                                  <p:stCondLst>
                                    <p:cond delay="0"/>
                                  </p:stCondLst>
                                  <p:childTnLst>
                                    <p:anim calcmode="discrete" valueType="str">
                                      <p:cBhvr>
                                        <p:cTn id="122" dur="1000" fill="hold"/>
                                        <p:tgtEl>
                                          <p:spTgt spid="22"/>
                                        </p:tgtEl>
                                        <p:attrNameLst>
                                          <p:attrName>style.visibility</p:attrName>
                                        </p:attrNameLst>
                                      </p:cBhvr>
                                      <p:tavLst>
                                        <p:tav tm="0">
                                          <p:val>
                                            <p:strVal val="hidden"/>
                                          </p:val>
                                        </p:tav>
                                        <p:tav tm="50000">
                                          <p:val>
                                            <p:strVal val="visible"/>
                                          </p:val>
                                        </p:tav>
                                      </p:tavLst>
                                    </p:anim>
                                  </p:childTnLst>
                                </p:cTn>
                              </p:par>
                              <p:par>
                                <p:cTn id="123" presetID="35" presetClass="emph" presetSubtype="0" fill="hold" grpId="1" nodeType="withEffect">
                                  <p:stCondLst>
                                    <p:cond delay="0"/>
                                  </p:stCondLst>
                                  <p:childTnLst>
                                    <p:anim calcmode="discrete" valueType="str">
                                      <p:cBhvr>
                                        <p:cTn id="124" dur="1000" fill="hold"/>
                                        <p:tgtEl>
                                          <p:spTgt spid="21"/>
                                        </p:tgtEl>
                                        <p:attrNameLst>
                                          <p:attrName>style.visibility</p:attrName>
                                        </p:attrNameLst>
                                      </p:cBhvr>
                                      <p:tavLst>
                                        <p:tav tm="0">
                                          <p:val>
                                            <p:strVal val="hidden"/>
                                          </p:val>
                                        </p:tav>
                                        <p:tav tm="50000">
                                          <p:val>
                                            <p:strVal val="visible"/>
                                          </p:val>
                                        </p:tav>
                                      </p:tavLst>
                                    </p:anim>
                                  </p:childTnLst>
                                </p:cTn>
                              </p:par>
                              <p:par>
                                <p:cTn id="125" presetID="35" presetClass="emph" presetSubtype="0" fill="hold" grpId="1" nodeType="withEffect">
                                  <p:stCondLst>
                                    <p:cond delay="0"/>
                                  </p:stCondLst>
                                  <p:childTnLst>
                                    <p:anim calcmode="discrete" valueType="str">
                                      <p:cBhvr>
                                        <p:cTn id="126"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27" fill="hold">
                            <p:stCondLst>
                              <p:cond delay="1500"/>
                            </p:stCondLst>
                            <p:childTnLst>
                              <p:par>
                                <p:cTn id="128" presetID="22" presetClass="entr" presetSubtype="8"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wipe(left)">
                                      <p:cBhvr>
                                        <p:cTn id="130" dur="500"/>
                                        <p:tgtEl>
                                          <p:spTgt spid="4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奇偶校验应用场合</a:t>
            </a:r>
          </a:p>
        </p:txBody>
      </p:sp>
      <p:pic>
        <p:nvPicPr>
          <p:cNvPr id="9" name="图片 8"/>
          <p:cNvPicPr>
            <a:picLocks noChangeAspect="1"/>
          </p:cNvPicPr>
          <p:nvPr/>
        </p:nvPicPr>
        <p:blipFill>
          <a:blip r:embed="rId3"/>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4"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p>
        </p:txBody>
      </p:sp>
      <p:pic>
        <p:nvPicPr>
          <p:cNvPr id="16" name="图片 15">
            <a:extLst>
              <a:ext uri="{FF2B5EF4-FFF2-40B4-BE49-F238E27FC236}">
                <a16:creationId xmlns:a16="http://schemas.microsoft.com/office/drawing/2014/main" id="{B8020BEE-4D16-4AA7-99A3-6AE4613EA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938" y="4327635"/>
            <a:ext cx="4511117" cy="1867602"/>
          </a:xfrm>
          <a:prstGeom prst="rect">
            <a:avLst/>
          </a:prstGeom>
        </p:spPr>
      </p:pic>
      <p:grpSp>
        <p:nvGrpSpPr>
          <p:cNvPr id="17" name="组合 16">
            <a:extLst>
              <a:ext uri="{FF2B5EF4-FFF2-40B4-BE49-F238E27FC236}">
                <a16:creationId xmlns:a16="http://schemas.microsoft.com/office/drawing/2014/main" id="{81237B05-4A82-4D95-82B4-9EE763BC0CCA}"/>
              </a:ext>
            </a:extLst>
          </p:cNvPr>
          <p:cNvGrpSpPr/>
          <p:nvPr/>
        </p:nvGrpSpPr>
        <p:grpSpPr>
          <a:xfrm>
            <a:off x="5980046" y="4573981"/>
            <a:ext cx="5255716" cy="1579925"/>
            <a:chOff x="5947389" y="1606802"/>
            <a:chExt cx="5255716" cy="1579925"/>
          </a:xfrm>
        </p:grpSpPr>
        <p:pic>
          <p:nvPicPr>
            <p:cNvPr id="20" name="图片 19">
              <a:extLst>
                <a:ext uri="{FF2B5EF4-FFF2-40B4-BE49-F238E27FC236}">
                  <a16:creationId xmlns:a16="http://schemas.microsoft.com/office/drawing/2014/main" id="{6E3504FD-0C23-4C95-A991-4E3712AC4ED7}"/>
                </a:ext>
              </a:extLst>
            </p:cNvPr>
            <p:cNvPicPr>
              <a:picLocks noChangeAspect="1"/>
            </p:cNvPicPr>
            <p:nvPr/>
          </p:nvPicPr>
          <p:blipFill rotWithShape="1">
            <a:blip r:embed="rId6">
              <a:extLst>
                <a:ext uri="{28A0092B-C50C-407E-A947-70E740481C1C}">
                  <a14:useLocalDpi xmlns:a14="http://schemas.microsoft.com/office/drawing/2010/main" val="0"/>
                </a:ext>
              </a:extLst>
            </a:blip>
            <a:srcRect l="15406" t="34375" r="14716" b="34375"/>
            <a:stretch/>
          </p:blipFill>
          <p:spPr>
            <a:xfrm rot="20367123">
              <a:off x="5947389" y="1606802"/>
              <a:ext cx="5255716" cy="1175191"/>
            </a:xfrm>
            <a:prstGeom prst="rect">
              <a:avLst/>
            </a:prstGeom>
          </p:spPr>
        </p:pic>
        <p:grpSp>
          <p:nvGrpSpPr>
            <p:cNvPr id="21" name="组合 20">
              <a:extLst>
                <a:ext uri="{FF2B5EF4-FFF2-40B4-BE49-F238E27FC236}">
                  <a16:creationId xmlns:a16="http://schemas.microsoft.com/office/drawing/2014/main" id="{91B570B0-CAA9-4FF1-ADC8-A94D67A31698}"/>
                </a:ext>
              </a:extLst>
            </p:cNvPr>
            <p:cNvGrpSpPr/>
            <p:nvPr/>
          </p:nvGrpSpPr>
          <p:grpSpPr>
            <a:xfrm>
              <a:off x="9076778" y="2684108"/>
              <a:ext cx="1926644" cy="502619"/>
              <a:chOff x="3069458" y="5287335"/>
              <a:chExt cx="1926644" cy="502619"/>
            </a:xfrm>
          </p:grpSpPr>
          <p:sp>
            <p:nvSpPr>
              <p:cNvPr id="22" name="矩形 21">
                <a:extLst>
                  <a:ext uri="{FF2B5EF4-FFF2-40B4-BE49-F238E27FC236}">
                    <a16:creationId xmlns:a16="http://schemas.microsoft.com/office/drawing/2014/main" id="{EF2DAF15-1000-4347-9D75-92FE349E5EC9}"/>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9559D05-D82D-430A-8661-D9EC32BFBAA4}"/>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a:extLst>
              <a:ext uri="{FF2B5EF4-FFF2-40B4-BE49-F238E27FC236}">
                <a16:creationId xmlns:a16="http://schemas.microsoft.com/office/drawing/2014/main" id="{ADE25431-A510-47DA-84D5-128C3F7D42D2}"/>
              </a:ext>
            </a:extLst>
          </p:cNvPr>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3520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校验和 </a:t>
            </a:r>
            <a:r>
              <a:rPr lang="en-US" altLang="zh-CN" dirty="0" err="1"/>
              <a:t>CheckSum</a:t>
            </a:r>
            <a:endParaRPr lang="zh-CN" altLang="en-US" dirty="0"/>
          </a:p>
        </p:txBody>
      </p:sp>
      <p:sp>
        <p:nvSpPr>
          <p:cNvPr id="3" name="内容占位符 2"/>
          <p:cNvSpPr>
            <a:spLocks noGrp="1"/>
          </p:cNvSpPr>
          <p:nvPr>
            <p:ph idx="1"/>
          </p:nvPr>
        </p:nvSpPr>
        <p:spPr/>
        <p:txBody>
          <a:bodyPr/>
          <a:lstStyle/>
          <a:p>
            <a:pPr marL="285750" indent="-285750"/>
            <a:r>
              <a:rPr lang="en-US" altLang="zh-CN" dirty="0">
                <a:ea typeface="宋体" panose="02010600030101010101" pitchFamily="2" charset="-122"/>
              </a:rPr>
              <a:t>Sender: add all words of a packet and append the result (checksum) to the packet</a:t>
            </a:r>
          </a:p>
          <a:p>
            <a:pPr marL="285750" indent="-285750"/>
            <a:r>
              <a:rPr lang="en-US" altLang="zh-CN" dirty="0">
                <a:ea typeface="宋体" panose="02010600030101010101" pitchFamily="2" charset="-122"/>
              </a:rPr>
              <a:t>Receiver: add all words of a received packet   and compare the result with the checksum</a:t>
            </a:r>
          </a:p>
          <a:p>
            <a:pPr marL="285750" indent="-285750"/>
            <a:r>
              <a:rPr lang="en-US" altLang="zh-CN" dirty="0">
                <a:ea typeface="宋体" panose="02010600030101010101" pitchFamily="2" charset="-122"/>
              </a:rPr>
              <a:t>Internet checksum</a:t>
            </a:r>
          </a:p>
          <a:p>
            <a:pPr marL="285750" indent="-285750"/>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1293417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二维奇偶校验</a:t>
            </a:r>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p>
          </p:txBody>
        </p:sp>
      </p:grpSp>
    </p:spTree>
    <p:extLst>
      <p:ext uri="{BB962C8B-B14F-4D97-AF65-F5344CB8AC3E}">
        <p14:creationId xmlns:p14="http://schemas.microsoft.com/office/powerpoint/2010/main" val="25632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p>
          <a:p>
            <a:endParaRPr lang="zh-CN" altLang="en-US" dirty="0"/>
          </a:p>
        </p:txBody>
      </p:sp>
      <p:grpSp>
        <p:nvGrpSpPr>
          <p:cNvPr id="4" name="组合 3">
            <a:extLst>
              <a:ext uri="{FF2B5EF4-FFF2-40B4-BE49-F238E27FC236}">
                <a16:creationId xmlns:a16="http://schemas.microsoft.com/office/drawing/2014/main" id="{B3CF6D3A-7DF2-4B0E-BB99-DB26DF73D2D7}"/>
              </a:ext>
            </a:extLst>
          </p:cNvPr>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a:spLocks/>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id="{FBEEB8F2-C1E1-476C-BE1D-16B1F9419123}"/>
              </a:ext>
            </a:extLst>
          </p:cNvPr>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BB12A1CD-553B-460F-A4B3-64B03385BBC9}"/>
              </a:ext>
            </a:extLst>
          </p:cNvPr>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6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p>
          <a:p>
            <a:endParaRPr lang="zh-CN" altLang="en-US" dirty="0"/>
          </a:p>
        </p:txBody>
      </p:sp>
      <p:grpSp>
        <p:nvGrpSpPr>
          <p:cNvPr id="4" name="组合 3">
            <a:extLst>
              <a:ext uri="{FF2B5EF4-FFF2-40B4-BE49-F238E27FC236}">
                <a16:creationId xmlns:a16="http://schemas.microsoft.com/office/drawing/2014/main" id="{528D1086-E6A0-4BD0-8011-1182798411F4}"/>
              </a:ext>
            </a:extLst>
          </p:cNvPr>
          <p:cNvGrpSpPr/>
          <p:nvPr/>
        </p:nvGrpSpPr>
        <p:grpSpPr>
          <a:xfrm>
            <a:off x="3436141" y="3416911"/>
            <a:ext cx="2730002" cy="389918"/>
            <a:chOff x="3436141" y="3416911"/>
            <a:chExt cx="2730002" cy="389918"/>
          </a:xfrm>
        </p:grpSpPr>
        <p:sp>
          <p:nvSpPr>
            <p:cNvPr id="25" name="Freeform 24"/>
            <p:cNvSpPr>
              <a:spLocks/>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id="{0D66B3DD-142C-432D-9412-DEC353FF4D15}"/>
              </a:ext>
            </a:extLst>
          </p:cNvPr>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82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4" name="组合 3">
            <a:extLst>
              <a:ext uri="{FF2B5EF4-FFF2-40B4-BE49-F238E27FC236}">
                <a16:creationId xmlns:a16="http://schemas.microsoft.com/office/drawing/2014/main" id="{934A4711-57CA-42F1-8E84-CA8883A77A3B}"/>
              </a:ext>
            </a:extLst>
          </p:cNvPr>
          <p:cNvGrpSpPr/>
          <p:nvPr/>
        </p:nvGrpSpPr>
        <p:grpSpPr>
          <a:xfrm>
            <a:off x="3436141" y="3416911"/>
            <a:ext cx="2730002" cy="413068"/>
            <a:chOff x="3436141" y="3416911"/>
            <a:chExt cx="2730002" cy="413068"/>
          </a:xfrm>
        </p:grpSpPr>
        <p:sp>
          <p:nvSpPr>
            <p:cNvPr id="28" name="Freeform 24"/>
            <p:cNvSpPr>
              <a:spLocks/>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a:extLst>
              <a:ext uri="{FF2B5EF4-FFF2-40B4-BE49-F238E27FC236}">
                <a16:creationId xmlns:a16="http://schemas.microsoft.com/office/drawing/2014/main" id="{F0924203-8C0F-46E6-B023-D66A69BC5D72}"/>
              </a:ext>
            </a:extLst>
          </p:cNvPr>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410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6" name="组合 5">
            <a:extLst>
              <a:ext uri="{FF2B5EF4-FFF2-40B4-BE49-F238E27FC236}">
                <a16:creationId xmlns:a16="http://schemas.microsoft.com/office/drawing/2014/main" id="{0473F52E-9E86-4E9F-A887-762A89039760}"/>
              </a:ext>
            </a:extLst>
          </p:cNvPr>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F6AD8CEE-6DA7-41A9-8761-CDA20C7E2967}"/>
              </a:ext>
            </a:extLst>
          </p:cNvPr>
          <p:cNvGrpSpPr/>
          <p:nvPr/>
        </p:nvGrpSpPr>
        <p:grpSpPr>
          <a:xfrm>
            <a:off x="844093" y="3696364"/>
            <a:ext cx="2732836" cy="988486"/>
            <a:chOff x="844093" y="3696364"/>
            <a:chExt cx="2732836" cy="988486"/>
          </a:xfrm>
        </p:grpSpPr>
        <p:sp>
          <p:nvSpPr>
            <p:cNvPr id="50" name="Freeform 24"/>
            <p:cNvSpPr>
              <a:spLocks/>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a:spLocks/>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a:extLst>
              <a:ext uri="{FF2B5EF4-FFF2-40B4-BE49-F238E27FC236}">
                <a16:creationId xmlns:a16="http://schemas.microsoft.com/office/drawing/2014/main" id="{8FBCED0C-42D0-4144-9232-887A0BD63DF6}"/>
              </a:ext>
            </a:extLst>
          </p:cNvPr>
          <p:cNvGrpSpPr/>
          <p:nvPr/>
        </p:nvGrpSpPr>
        <p:grpSpPr>
          <a:xfrm>
            <a:off x="6474897" y="2199165"/>
            <a:ext cx="3620919" cy="3993277"/>
            <a:chOff x="6224526" y="2199165"/>
            <a:chExt cx="3620919" cy="3993277"/>
          </a:xfrm>
        </p:grpSpPr>
        <p:sp>
          <p:nvSpPr>
            <p:cNvPr id="106" name="Freeform 24"/>
            <p:cNvSpPr>
              <a:spLocks/>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a:spLocks/>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extLst>
      <p:ext uri="{BB962C8B-B14F-4D97-AF65-F5344CB8AC3E}">
        <p14:creationId xmlns:p14="http://schemas.microsoft.com/office/powerpoint/2010/main" val="32975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p>
          <a:p>
            <a:pPr lvl="1" eaLnBrk="1" hangingPunct="1">
              <a:lnSpc>
                <a:spcPct val="150000"/>
              </a:lnSpc>
            </a:pPr>
            <a:r>
              <a:rPr lang="zh-CN" altLang="en-US" sz="2800" dirty="0"/>
              <a:t>一个数据位发生错误可在多个检测码中反应</a:t>
            </a:r>
          </a:p>
          <a:p>
            <a:pPr lvl="1" eaLnBrk="1" hangingPunct="1">
              <a:lnSpc>
                <a:spcPct val="150000"/>
              </a:lnSpc>
            </a:pPr>
            <a:r>
              <a:rPr lang="zh-CN" altLang="en-US" sz="2800" dirty="0"/>
              <a:t>可有效提高检错能力</a:t>
            </a:r>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155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solidFill>
                  <a:srgbClr val="C00000"/>
                </a:solidFill>
              </a:rPr>
              <a:t>海明校验</a:t>
            </a:r>
            <a:endParaRPr lang="en-US" altLang="zh-CN" dirty="0">
              <a:solidFill>
                <a:srgbClr val="C00000"/>
              </a:solidFill>
            </a:endParaRPr>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70223072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19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字模码</a:t>
            </a:r>
            <a:endParaRPr lang="zh-CN" altLang="en-US" dirty="0"/>
          </a:p>
        </p:txBody>
      </p:sp>
      <p:sp>
        <p:nvSpPr>
          <p:cNvPr id="3" name="内容占位符 2"/>
          <p:cNvSpPr>
            <a:spLocks noGrp="1"/>
          </p:cNvSpPr>
          <p:nvPr>
            <p:ph idx="1"/>
          </p:nvPr>
        </p:nvSpPr>
        <p:spPr>
          <a:xfrm>
            <a:off x="487823" y="942764"/>
            <a:ext cx="6406463" cy="5637024"/>
          </a:xfrm>
        </p:spPr>
        <p:txBody>
          <a:bodyPr>
            <a:normAutofit/>
          </a:bodyPr>
          <a:lstStyle/>
          <a:p>
            <a:pPr algn="just" eaLnBrk="1" hangingPunct="1">
              <a:lnSpc>
                <a:spcPct val="150000"/>
              </a:lnSpc>
            </a:pPr>
            <a:r>
              <a:rPr lang="zh-CN" altLang="en-US" dirty="0"/>
              <a:t>字模码是用点阵表示的汉字字型代码，是汉字的输出形式。 </a:t>
            </a:r>
            <a:endParaRPr lang="en-US" altLang="zh-CN" dirty="0"/>
          </a:p>
          <a:p>
            <a:pPr lvl="1" algn="just">
              <a:lnSpc>
                <a:spcPct val="150000"/>
              </a:lnSpc>
            </a:pPr>
            <a:r>
              <a:rPr lang="zh-CN" altLang="en-US" dirty="0"/>
              <a:t>光栅字体，无法放大，屏幕描述</a:t>
            </a:r>
            <a:endParaRPr lang="en-US" altLang="zh-CN" dirty="0"/>
          </a:p>
          <a:p>
            <a:pPr lvl="1" algn="just">
              <a:lnSpc>
                <a:spcPct val="150000"/>
              </a:lnSpc>
            </a:pPr>
            <a:r>
              <a:rPr lang="zh-CN" altLang="en-US" dirty="0"/>
              <a:t>矢量字体是如何表示的？ </a:t>
            </a:r>
            <a:r>
              <a:rPr lang="en-US" altLang="zh-CN" dirty="0"/>
              <a:t>.TTF  True Type Font</a:t>
            </a:r>
            <a:endParaRPr lang="zh-CN" altLang="en-US" dirty="0"/>
          </a:p>
          <a:p>
            <a:pPr algn="just" eaLnBrk="1" hangingPunct="1">
              <a:lnSpc>
                <a:spcPct val="150000"/>
              </a:lnSpc>
            </a:pPr>
            <a:r>
              <a:rPr lang="zh-CN" altLang="en-US" dirty="0"/>
              <a:t>字模点阵信息量大，占用存储空间大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p>
          <a:p>
            <a:pPr algn="just" eaLnBrk="1" hangingPunct="1">
              <a:lnSpc>
                <a:spcPct val="150000"/>
              </a:lnSpc>
            </a:pPr>
            <a:r>
              <a:rPr lang="zh-CN" altLang="en-US" dirty="0"/>
              <a:t>字模点阵只能用来构成汉字库，不能用于机内存储</a:t>
            </a:r>
          </a:p>
        </p:txBody>
      </p:sp>
      <p:pic>
        <p:nvPicPr>
          <p:cNvPr id="4" name="图片 3"/>
          <p:cNvPicPr>
            <a:picLocks noChangeAspect="1"/>
          </p:cNvPicPr>
          <p:nvPr/>
        </p:nvPicPr>
        <p:blipFill rotWithShape="1">
          <a:blip r:embed="rId2"/>
          <a:srcRect t="1677"/>
          <a:stretch/>
        </p:blipFill>
        <p:spPr>
          <a:xfrm>
            <a:off x="8024722" y="3328733"/>
            <a:ext cx="2978700" cy="3006506"/>
          </a:xfrm>
          <a:prstGeom prst="rect">
            <a:avLst/>
          </a:prstGeom>
          <a:ln>
            <a:solidFill>
              <a:schemeClr val="accent1"/>
            </a:solidFill>
          </a:ln>
        </p:spPr>
      </p:pic>
      <p:pic>
        <p:nvPicPr>
          <p:cNvPr id="6" name="图片 5">
            <a:extLst>
              <a:ext uri="{FF2B5EF4-FFF2-40B4-BE49-F238E27FC236}">
                <a16:creationId xmlns:a16="http://schemas.microsoft.com/office/drawing/2014/main" id="{08B3F5C4-B718-4F70-8B78-8E614A9E761E}"/>
              </a:ext>
            </a:extLst>
          </p:cNvPr>
          <p:cNvPicPr>
            <a:picLocks noChangeAspect="1"/>
          </p:cNvPicPr>
          <p:nvPr/>
        </p:nvPicPr>
        <p:blipFill rotWithShape="1">
          <a:blip r:embed="rId3"/>
          <a:srcRect b="7919"/>
          <a:stretch/>
        </p:blipFill>
        <p:spPr>
          <a:xfrm>
            <a:off x="7814541" y="1215435"/>
            <a:ext cx="3370911" cy="1871011"/>
          </a:xfrm>
          <a:prstGeom prst="rect">
            <a:avLst/>
          </a:prstGeom>
        </p:spPr>
      </p:pic>
    </p:spTree>
    <p:extLst>
      <p:ext uri="{BB962C8B-B14F-4D97-AF65-F5344CB8AC3E}">
        <p14:creationId xmlns:p14="http://schemas.microsoft.com/office/powerpoint/2010/main" val="40321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p>
          <a:p>
            <a:pPr lvl="1" eaLnBrk="1" hangingPunct="1">
              <a:lnSpc>
                <a:spcPct val="150000"/>
              </a:lnSpc>
            </a:pPr>
            <a:r>
              <a:rPr lang="zh-CN" altLang="en-US" dirty="0"/>
              <a:t>一个校验位</a:t>
            </a:r>
          </a:p>
          <a:p>
            <a:pPr lvl="1" eaLnBrk="1" hangingPunct="1">
              <a:lnSpc>
                <a:spcPct val="150000"/>
              </a:lnSpc>
            </a:pPr>
            <a:r>
              <a:rPr lang="zh-CN" altLang="en-US" dirty="0"/>
              <a:t>只能检错，无法纠错</a:t>
            </a:r>
          </a:p>
          <a:p>
            <a:pPr eaLnBrk="1" hangingPunct="1">
              <a:lnSpc>
                <a:spcPct val="150000"/>
              </a:lnSpc>
            </a:pPr>
            <a:r>
              <a:rPr lang="zh-CN" altLang="en-US" b="1" dirty="0"/>
              <a:t>海明码</a:t>
            </a:r>
          </a:p>
          <a:p>
            <a:pPr lvl="1" eaLnBrk="1" hangingPunct="1">
              <a:lnSpc>
                <a:spcPct val="150000"/>
              </a:lnSpc>
            </a:pPr>
            <a:r>
              <a:rPr lang="zh-CN" altLang="en-US" dirty="0"/>
              <a:t>多个奇偶校验组</a:t>
            </a:r>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1888" r="4366" b="17909"/>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extLst>
      <p:ext uri="{BB962C8B-B14F-4D97-AF65-F5344CB8AC3E}">
        <p14:creationId xmlns:p14="http://schemas.microsoft.com/office/powerpoint/2010/main" val="123758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extLst>
      <p:ext uri="{BB962C8B-B14F-4D97-AF65-F5344CB8AC3E}">
        <p14:creationId xmlns:p14="http://schemas.microsoft.com/office/powerpoint/2010/main" val="2742334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设海明码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(4,3)</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a:lnSpc>
                <a:spcPct val="150000"/>
              </a:lnSpc>
            </a:pPr>
            <a:r>
              <a:rPr lang="en-US" altLang="zh-CN" sz="2200" dirty="0"/>
              <a:t>3</a:t>
            </a:r>
            <a:r>
              <a:rPr lang="zh-CN" altLang="en-US" sz="2200" dirty="0"/>
              <a:t>个校验组</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r>
              <a:rPr lang="zh-CN" altLang="en-US" sz="2200" dirty="0"/>
              <a:t>分属其中一组</a:t>
            </a:r>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chemeClr val="tx1"/>
                </a:solidFill>
              </a:rPr>
              <a:t>为什么从</a:t>
            </a:r>
            <a:r>
              <a:rPr lang="en-US" altLang="zh-CN" sz="2200" b="1" dirty="0">
                <a:solidFill>
                  <a:schemeClr val="tx1"/>
                </a:solidFill>
              </a:rPr>
              <a:t>1</a:t>
            </a:r>
            <a:r>
              <a:rPr lang="zh-CN" altLang="en-US" sz="2200" b="1" dirty="0">
                <a:solidFill>
                  <a:schemeClr val="tx1"/>
                </a:solidFill>
              </a:rPr>
              <a:t>开始？</a:t>
            </a:r>
            <a:endParaRPr lang="en-US" altLang="zh-CN" sz="2200" b="1" dirty="0">
              <a:solidFill>
                <a:schemeClr val="tx1"/>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spTree>
    <p:extLst>
      <p:ext uri="{BB962C8B-B14F-4D97-AF65-F5344CB8AC3E}">
        <p14:creationId xmlns:p14="http://schemas.microsoft.com/office/powerpoint/2010/main" val="12819837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码分组依据</a:t>
            </a:r>
          </a:p>
        </p:txBody>
      </p:sp>
      <p:sp>
        <p:nvSpPr>
          <p:cNvPr id="7" name="Rectangle 159"/>
          <p:cNvSpPr>
            <a:spLocks noChangeArrowheads="1"/>
          </p:cNvSpPr>
          <p:nvPr/>
        </p:nvSpPr>
        <p:spPr bwMode="auto">
          <a:xfrm>
            <a:off x="4317291" y="4058131"/>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0" name="Rectangle 153"/>
          <p:cNvSpPr>
            <a:spLocks noChangeArrowheads="1"/>
          </p:cNvSpPr>
          <p:nvPr/>
        </p:nvSpPr>
        <p:spPr bwMode="auto">
          <a:xfrm>
            <a:off x="4290816" y="2459239"/>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p>
        </p:txBody>
      </p:sp>
      <p:sp>
        <p:nvSpPr>
          <p:cNvPr id="11" name="Rectangle 151"/>
          <p:cNvSpPr>
            <a:spLocks noChangeArrowheads="1"/>
          </p:cNvSpPr>
          <p:nvPr/>
        </p:nvSpPr>
        <p:spPr bwMode="auto">
          <a:xfrm>
            <a:off x="4317291" y="1869816"/>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307107"/>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640751"/>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三校验组</a:t>
              </a: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p>
          </p:txBody>
        </p:sp>
      </p:grpSp>
      <p:grpSp>
        <p:nvGrpSpPr>
          <p:cNvPr id="50" name="组合 49"/>
          <p:cNvGrpSpPr/>
          <p:nvPr/>
        </p:nvGrpSpPr>
        <p:grpSpPr>
          <a:xfrm>
            <a:off x="1323501" y="5109303"/>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p>
          </p:txBody>
        </p:sp>
      </p:grpSp>
      <p:grpSp>
        <p:nvGrpSpPr>
          <p:cNvPr id="49" name="组合 48"/>
          <p:cNvGrpSpPr/>
          <p:nvPr/>
        </p:nvGrpSpPr>
        <p:grpSpPr>
          <a:xfrm>
            <a:off x="4317291" y="4589580"/>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589580"/>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p>
          </p:txBody>
        </p:sp>
      </p:grpSp>
      <p:sp>
        <p:nvSpPr>
          <p:cNvPr id="22" name="Rectangle 26"/>
          <p:cNvSpPr>
            <a:spLocks noChangeArrowheads="1"/>
          </p:cNvSpPr>
          <p:nvPr/>
        </p:nvSpPr>
        <p:spPr bwMode="auto">
          <a:xfrm>
            <a:off x="8408804" y="4058131"/>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4058131"/>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p>
          </p:txBody>
        </p:sp>
      </p:grpSp>
      <p:grpSp>
        <p:nvGrpSpPr>
          <p:cNvPr id="46" name="组合 45"/>
          <p:cNvGrpSpPr/>
          <p:nvPr/>
        </p:nvGrpSpPr>
        <p:grpSpPr>
          <a:xfrm>
            <a:off x="1323501" y="3526683"/>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p>
          </p:txBody>
        </p:sp>
      </p:grpSp>
      <p:grpSp>
        <p:nvGrpSpPr>
          <p:cNvPr id="45" name="组合 44"/>
          <p:cNvGrpSpPr/>
          <p:nvPr/>
        </p:nvGrpSpPr>
        <p:grpSpPr>
          <a:xfrm>
            <a:off x="1323501" y="2995235"/>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p>
          </p:txBody>
        </p:sp>
      </p:grpSp>
      <p:sp>
        <p:nvSpPr>
          <p:cNvPr id="31" name="Rectangle 17"/>
          <p:cNvSpPr>
            <a:spLocks noChangeArrowheads="1"/>
          </p:cNvSpPr>
          <p:nvPr/>
        </p:nvSpPr>
        <p:spPr bwMode="auto">
          <a:xfrm>
            <a:off x="8408804" y="2463787"/>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p>
        </p:txBody>
      </p:sp>
      <p:grpSp>
        <p:nvGrpSpPr>
          <p:cNvPr id="44" name="组合 43"/>
          <p:cNvGrpSpPr/>
          <p:nvPr/>
        </p:nvGrpSpPr>
        <p:grpSpPr>
          <a:xfrm>
            <a:off x="1323501" y="2463787"/>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p>
          </p:txBody>
        </p:sp>
      </p:grpSp>
      <p:sp>
        <p:nvSpPr>
          <p:cNvPr id="34" name="Rectangle 14"/>
          <p:cNvSpPr>
            <a:spLocks noChangeArrowheads="1"/>
          </p:cNvSpPr>
          <p:nvPr/>
        </p:nvSpPr>
        <p:spPr bwMode="auto">
          <a:xfrm>
            <a:off x="8408804" y="1869816"/>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869816"/>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p>
        </p:txBody>
      </p:sp>
      <p:sp>
        <p:nvSpPr>
          <p:cNvPr id="36" name="Rectangle 12"/>
          <p:cNvSpPr>
            <a:spLocks noChangeArrowheads="1"/>
          </p:cNvSpPr>
          <p:nvPr/>
        </p:nvSpPr>
        <p:spPr bwMode="auto">
          <a:xfrm>
            <a:off x="1323501" y="1869816"/>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p>
        </p:txBody>
      </p:sp>
      <p:sp>
        <p:nvSpPr>
          <p:cNvPr id="37" name="Rectangle 11"/>
          <p:cNvSpPr>
            <a:spLocks noChangeArrowheads="1"/>
          </p:cNvSpPr>
          <p:nvPr/>
        </p:nvSpPr>
        <p:spPr bwMode="auto">
          <a:xfrm>
            <a:off x="8408804" y="1307107"/>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307107"/>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p>
        </p:txBody>
      </p:sp>
      <p:sp>
        <p:nvSpPr>
          <p:cNvPr id="39" name="Rectangle 9"/>
          <p:cNvSpPr>
            <a:spLocks noChangeArrowheads="1"/>
          </p:cNvSpPr>
          <p:nvPr/>
        </p:nvSpPr>
        <p:spPr bwMode="auto">
          <a:xfrm>
            <a:off x="1323501" y="1307107"/>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p>
        </p:txBody>
      </p:sp>
      <p:sp>
        <p:nvSpPr>
          <p:cNvPr id="40" name="Line 37"/>
          <p:cNvSpPr>
            <a:spLocks noChangeShapeType="1"/>
          </p:cNvSpPr>
          <p:nvPr/>
        </p:nvSpPr>
        <p:spPr bwMode="auto">
          <a:xfrm>
            <a:off x="1323501" y="1869816"/>
            <a:ext cx="967992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2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码数据位映射</a:t>
            </a:r>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1</a:t>
            </a:r>
            <a:r>
              <a:rPr lang="en-US" altLang="zh-CN" sz="2800" dirty="0">
                <a:latin typeface="Consolas" panose="020B0609020204030204" pitchFamily="49" charset="0"/>
              </a:rPr>
              <a:t>(P</a:t>
            </a:r>
            <a:r>
              <a:rPr lang="en-US" altLang="zh-CN" sz="2800" baseline="-25000" dirty="0">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2</a:t>
            </a:r>
            <a:r>
              <a:rPr lang="en-US" altLang="zh-CN" sz="2800" dirty="0">
                <a:latin typeface="Consolas" panose="020B0609020204030204" pitchFamily="49" charset="0"/>
              </a:rPr>
              <a:t>(P</a:t>
            </a:r>
            <a:r>
              <a:rPr lang="en-US" altLang="zh-CN" sz="2800" baseline="-25000" dirty="0">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3</a:t>
            </a:r>
            <a:r>
              <a:rPr lang="en-US" altLang="zh-CN" sz="2800" dirty="0">
                <a:latin typeface="Consolas" panose="020B0609020204030204" pitchFamily="49" charset="0"/>
              </a:rPr>
              <a:t>(P</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1</a:t>
            </a: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2</a:t>
            </a: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3</a:t>
            </a: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60" name="Group 249"/>
          <p:cNvGrpSpPr>
            <a:grpSpLocks/>
          </p:cNvGrpSpPr>
          <p:nvPr/>
        </p:nvGrpSpPr>
        <p:grpSpPr bwMode="auto">
          <a:xfrm>
            <a:off x="2001793" y="4648876"/>
            <a:ext cx="3505200" cy="914400"/>
            <a:chOff x="0" y="0"/>
            <a:chExt cx="2208" cy="576"/>
          </a:xfrm>
        </p:grpSpPr>
        <p:grpSp>
          <p:nvGrpSpPr>
            <p:cNvPr id="61" name="Group 248"/>
            <p:cNvGrpSpPr>
              <a:grpSpLocks/>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a:grpSpLocks/>
          </p:cNvGrpSpPr>
          <p:nvPr/>
        </p:nvGrpSpPr>
        <p:grpSpPr bwMode="auto">
          <a:xfrm>
            <a:off x="963054" y="1445861"/>
            <a:ext cx="5500565" cy="2416915"/>
            <a:chOff x="0" y="0"/>
            <a:chExt cx="3168" cy="1392"/>
          </a:xfrm>
        </p:grpSpPr>
        <p:grpSp>
          <p:nvGrpSpPr>
            <p:cNvPr id="83" name="Group 244"/>
            <p:cNvGrpSpPr>
              <a:grpSpLocks/>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 </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3</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a:latin typeface="微软雅黑" panose="020B0503020204020204" pitchFamily="34" charset="-122"/>
                    <a:ea typeface="微软雅黑" panose="020B0503020204020204" pitchFamily="34" charset="-122"/>
                  </a:rPr>
                  <a:t>P</a:t>
                </a:r>
                <a:r>
                  <a:rPr lang="en-US" altLang="zh-CN" sz="1800" b="1" baseline="-25000">
                    <a:latin typeface="微软雅黑" panose="020B0503020204020204" pitchFamily="34" charset="-122"/>
                    <a:ea typeface="微软雅黑" panose="020B0503020204020204" pitchFamily="34" charset="-122"/>
                  </a:rPr>
                  <a:t>3</a:t>
                </a:r>
                <a:r>
                  <a:rPr lang="en-US" altLang="zh-CN" sz="1800" b="1">
                    <a:latin typeface="微软雅黑" panose="020B0503020204020204" pitchFamily="34" charset="-122"/>
                    <a:ea typeface="微软雅黑" panose="020B0503020204020204" pitchFamily="34" charset="-122"/>
                  </a:rPr>
                  <a:t>P</a:t>
                </a:r>
                <a:r>
                  <a:rPr lang="en-US" altLang="zh-CN" sz="1800" b="1" baseline="-25000">
                    <a:latin typeface="微软雅黑" panose="020B0503020204020204" pitchFamily="34" charset="-122"/>
                    <a:ea typeface="微软雅黑" panose="020B0503020204020204" pitchFamily="34" charset="-122"/>
                  </a:rPr>
                  <a:t>2</a:t>
                </a:r>
                <a:r>
                  <a:rPr lang="en-US" altLang="zh-CN" sz="1800" b="1">
                    <a:latin typeface="微软雅黑" panose="020B0503020204020204" pitchFamily="34" charset="-122"/>
                    <a:ea typeface="微软雅黑" panose="020B0503020204020204" pitchFamily="34" charset="-122"/>
                  </a:rPr>
                  <a:t>P</a:t>
                </a:r>
                <a:r>
                  <a:rPr lang="en-US" altLang="zh-CN" sz="1800" b="1" baseline="-25000">
                    <a:latin typeface="微软雅黑" panose="020B0503020204020204" pitchFamily="34" charset="-122"/>
                    <a:ea typeface="微软雅黑" panose="020B0503020204020204" pitchFamily="34" charset="-122"/>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a:spLocks/>
          </p:cNvSpPr>
          <p:nvPr/>
        </p:nvSpPr>
        <p:spPr bwMode="auto">
          <a:xfrm>
            <a:off x="6885865" y="4219364"/>
            <a:ext cx="4663021" cy="18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=P</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Tree>
    <p:extLst>
      <p:ext uri="{BB962C8B-B14F-4D97-AF65-F5344CB8AC3E}">
        <p14:creationId xmlns:p14="http://schemas.microsoft.com/office/powerpoint/2010/main" val="23217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码编码表</a:t>
            </a:r>
          </a:p>
        </p:txBody>
      </p:sp>
      <p:graphicFrame>
        <p:nvGraphicFramePr>
          <p:cNvPr id="4" name="表格 3"/>
          <p:cNvGraphicFramePr>
            <a:graphicFrameLocks noGrp="1"/>
          </p:cNvGraphicFramePr>
          <p:nvPr>
            <p:extLst>
              <p:ext uri="{D42A27DB-BD31-4B8C-83A1-F6EECF244321}">
                <p14:modId xmlns:p14="http://schemas.microsoft.com/office/powerpoint/2010/main" val="2967344859"/>
              </p:ext>
            </p:extLst>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extLst>
                    <a:ext uri="{9D8B030D-6E8A-4147-A177-3AD203B41FA5}">
                      <a16:colId xmlns:a16="http://schemas.microsoft.com/office/drawing/2014/main" val="2736890531"/>
                    </a:ext>
                  </a:extLst>
                </a:gridCol>
                <a:gridCol w="2285064">
                  <a:extLst>
                    <a:ext uri="{9D8B030D-6E8A-4147-A177-3AD203B41FA5}">
                      <a16:colId xmlns:a16="http://schemas.microsoft.com/office/drawing/2014/main" val="556003356"/>
                    </a:ext>
                  </a:extLst>
                </a:gridCol>
                <a:gridCol w="1473797">
                  <a:extLst>
                    <a:ext uri="{9D8B030D-6E8A-4147-A177-3AD203B41FA5}">
                      <a16:colId xmlns:a16="http://schemas.microsoft.com/office/drawing/2014/main" val="2087945599"/>
                    </a:ext>
                  </a:extLst>
                </a:gridCol>
                <a:gridCol w="1624405">
                  <a:extLst>
                    <a:ext uri="{9D8B030D-6E8A-4147-A177-3AD203B41FA5}">
                      <a16:colId xmlns:a16="http://schemas.microsoft.com/office/drawing/2014/main" val="2173393932"/>
                    </a:ext>
                  </a:extLst>
                </a:gridCol>
                <a:gridCol w="2205318">
                  <a:extLst>
                    <a:ext uri="{9D8B030D-6E8A-4147-A177-3AD203B41FA5}">
                      <a16:colId xmlns:a16="http://schemas.microsoft.com/office/drawing/2014/main" val="2666073110"/>
                    </a:ext>
                  </a:extLst>
                </a:gridCol>
                <a:gridCol w="1484555">
                  <a:extLst>
                    <a:ext uri="{9D8B030D-6E8A-4147-A177-3AD203B41FA5}">
                      <a16:colId xmlns:a16="http://schemas.microsoft.com/office/drawing/2014/main" val="911256019"/>
                    </a:ext>
                  </a:extLst>
                </a:gridCol>
              </a:tblGrid>
              <a:tr h="460553">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extLst>
                  <a:ext uri="{0D108BD9-81ED-4DB2-BD59-A6C34878D82A}">
                    <a16:rowId xmlns:a16="http://schemas.microsoft.com/office/drawing/2014/main" val="3931995783"/>
                  </a:ext>
                </a:extLst>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10282816"/>
                  </a:ext>
                </a:extLst>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352958856"/>
                  </a:ext>
                </a:extLst>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063094531"/>
                  </a:ext>
                </a:extLst>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310782077"/>
                  </a:ext>
                </a:extLst>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43074832"/>
                  </a:ext>
                </a:extLst>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4247757070"/>
                  </a:ext>
                </a:extLst>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82043294"/>
                  </a:ext>
                </a:extLst>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236541375"/>
                  </a:ext>
                </a:extLst>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10884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0515599" cy="6361678"/>
          </a:xfrm>
        </p:spPr>
        <p:txBody>
          <a:bodyPr>
            <a:normAutofit/>
          </a:bodyPr>
          <a:lstStyle/>
          <a:p>
            <a:pPr>
              <a:lnSpc>
                <a:spcPct val="140000"/>
              </a:lnSpc>
            </a:pPr>
            <a:r>
              <a:rPr lang="zh-CN" altLang="en-US" b="1" dirty="0"/>
              <a:t>可检一位错</a:t>
            </a:r>
            <a:endParaRPr lang="en-US" altLang="zh-CN" b="1" dirty="0"/>
          </a:p>
          <a:p>
            <a:pPr lvl="1">
              <a:lnSpc>
                <a:spcPct val="140000"/>
              </a:lnSpc>
            </a:pPr>
            <a:r>
              <a:rPr lang="zh-CN" altLang="en-US" dirty="0"/>
              <a:t>检错码</a:t>
            </a:r>
            <a:r>
              <a:rPr lang="en-US" altLang="zh-CN" dirty="0">
                <a:solidFill>
                  <a:srgbClr val="7030A0"/>
                </a:solidFill>
              </a:rPr>
              <a:t>G</a:t>
            </a:r>
            <a:r>
              <a:rPr lang="en-US" altLang="zh-CN" baseline="-25000" dirty="0">
                <a:solidFill>
                  <a:srgbClr val="7030A0"/>
                </a:solidFill>
              </a:rPr>
              <a:t>3</a:t>
            </a:r>
            <a:r>
              <a:rPr lang="en-US" altLang="zh-CN" dirty="0">
                <a:solidFill>
                  <a:srgbClr val="7030A0"/>
                </a:solidFill>
              </a:rPr>
              <a:t>G</a:t>
            </a:r>
            <a:r>
              <a:rPr lang="en-US" altLang="zh-CN" baseline="-25000" dirty="0">
                <a:solidFill>
                  <a:srgbClr val="7030A0"/>
                </a:solidFill>
              </a:rPr>
              <a:t>2</a:t>
            </a:r>
            <a:r>
              <a:rPr lang="en-US" altLang="zh-CN" dirty="0">
                <a:solidFill>
                  <a:srgbClr val="7030A0"/>
                </a:solidFill>
              </a:rPr>
              <a:t>G</a:t>
            </a:r>
            <a:r>
              <a:rPr lang="en-US" altLang="zh-CN" baseline="-25000" dirty="0">
                <a:solidFill>
                  <a:srgbClr val="7030A0"/>
                </a:solidFill>
              </a:rPr>
              <a:t>1</a:t>
            </a:r>
            <a:r>
              <a:rPr lang="en-US" altLang="zh-CN" dirty="0">
                <a:solidFill>
                  <a:srgbClr val="7030A0"/>
                </a:solidFill>
              </a:rPr>
              <a:t> </a:t>
            </a:r>
            <a:r>
              <a:rPr lang="en-US" altLang="zh-CN" dirty="0"/>
              <a:t>!=000</a:t>
            </a:r>
            <a:r>
              <a:rPr lang="zh-CN" altLang="en-US" dirty="0"/>
              <a:t>，具体值为出错位置，取反即可</a:t>
            </a:r>
            <a:r>
              <a:rPr lang="zh-CN" altLang="en-US" b="1" dirty="0"/>
              <a:t>纠错</a:t>
            </a:r>
          </a:p>
          <a:p>
            <a:pPr eaLnBrk="1" hangingPunct="1">
              <a:lnSpc>
                <a:spcPct val="140000"/>
              </a:lnSpc>
            </a:pPr>
            <a:r>
              <a:rPr lang="zh-CN" altLang="en-US" b="1" dirty="0"/>
              <a:t>可检两位错</a:t>
            </a:r>
            <a:endParaRPr lang="en-US" altLang="zh-CN" b="1" dirty="0"/>
          </a:p>
          <a:p>
            <a:pPr lvl="1">
              <a:lnSpc>
                <a:spcPct val="140000"/>
              </a:lnSpc>
            </a:pPr>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pPr>
              <a:lnSpc>
                <a:spcPct val="140000"/>
              </a:lnSpc>
            </a:pPr>
            <a:r>
              <a:rPr lang="zh-CN" altLang="en-US" b="1" dirty="0"/>
              <a:t>大多数三位错</a:t>
            </a:r>
            <a:endParaRPr lang="en-US" altLang="zh-CN" b="1" dirty="0"/>
          </a:p>
          <a:p>
            <a:pPr lvl="1">
              <a:lnSpc>
                <a:spcPct val="140000"/>
              </a:lnSpc>
            </a:pPr>
            <a:r>
              <a:rPr lang="en-US" altLang="zh-CN" dirty="0"/>
              <a:t>D1</a:t>
            </a:r>
            <a:r>
              <a:rPr lang="zh-CN" altLang="en-US" dirty="0"/>
              <a:t>，</a:t>
            </a:r>
            <a:r>
              <a:rPr lang="en-US" altLang="zh-CN" dirty="0"/>
              <a:t>D2</a:t>
            </a:r>
            <a:r>
              <a:rPr lang="zh-CN" altLang="en-US" dirty="0"/>
              <a:t>，</a:t>
            </a:r>
            <a:r>
              <a:rPr lang="en-US" altLang="zh-CN" dirty="0"/>
              <a:t>D3</a:t>
            </a:r>
            <a:r>
              <a:rPr lang="zh-CN" altLang="en-US" dirty="0"/>
              <a:t>同时出错？</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pPr>
              <a:lnSpc>
                <a:spcPct val="140000"/>
              </a:lnSpc>
            </a:pPr>
            <a:r>
              <a:rPr lang="zh-CN" altLang="en-US" b="1" dirty="0"/>
              <a:t>能否区分区分一位错，两位错？  </a:t>
            </a:r>
            <a:endParaRPr lang="en-US" altLang="zh-CN" b="1" dirty="0"/>
          </a:p>
          <a:p>
            <a:pPr lvl="1">
              <a:lnSpc>
                <a:spcPct val="140000"/>
              </a:lnSpc>
            </a:pPr>
            <a:r>
              <a:rPr lang="zh-CN" altLang="en-US" dirty="0"/>
              <a:t>假设没有</a:t>
            </a:r>
            <a:r>
              <a:rPr lang="en-US" altLang="zh-CN" dirty="0"/>
              <a:t>3</a:t>
            </a:r>
            <a:r>
              <a:rPr lang="zh-CN" altLang="en-US" dirty="0"/>
              <a:t>位错</a:t>
            </a:r>
            <a:endParaRPr lang="en-US" altLang="zh-CN" dirty="0"/>
          </a:p>
          <a:p>
            <a:pPr lvl="1">
              <a:lnSpc>
                <a:spcPct val="14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p>
          <a:p>
            <a:pPr lvl="1">
              <a:lnSpc>
                <a:spcPct val="14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656684" cy="3822325"/>
            <a:chOff x="4219612" y="2078228"/>
            <a:chExt cx="4599009" cy="3774984"/>
          </a:xfrm>
        </p:grpSpPr>
        <p:sp>
          <p:nvSpPr>
            <p:cNvPr id="5" name="Oval 19"/>
            <p:cNvSpPr>
              <a:spLocks noChangeArrowheads="1"/>
            </p:cNvSpPr>
            <p:nvPr/>
          </p:nvSpPr>
          <p:spPr bwMode="auto">
            <a:xfrm>
              <a:off x="5229250" y="3229164"/>
              <a:ext cx="2286000" cy="2293938"/>
            </a:xfrm>
            <a:prstGeom prst="ellipse">
              <a:avLst/>
            </a:prstGeom>
            <a:solidFill>
              <a:srgbClr val="CCFFCC">
                <a:alpha val="50195"/>
              </a:srgbClr>
            </a:solidFill>
            <a:ln w="38100" cap="sq">
              <a:solidFill>
                <a:schemeClr val="accent6">
                  <a:lumMod val="75000"/>
                </a:schemeClr>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solidFill>
              <a:srgbClr val="66FFFF">
                <a:alpha val="50195"/>
              </a:srgbClr>
            </a:solidFill>
            <a:ln w="38100" cap="sq">
              <a:solidFill>
                <a:srgbClr val="0070C0"/>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solidFill>
              <a:srgbClr val="FF6600">
                <a:alpha val="50195"/>
              </a:srgbClr>
            </a:solidFill>
            <a:ln w="381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5305450" y="3762564"/>
              <a:ext cx="9144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6600850" y="3762565"/>
              <a:ext cx="762000"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6/D</a:t>
              </a:r>
              <a:r>
                <a:rPr lang="en-US" altLang="zh-CN" sz="2000" baseline="-25000" dirty="0">
                  <a:solidFill>
                    <a:srgbClr val="FF0000"/>
                  </a:solidFill>
                  <a:latin typeface="Times New Roman" panose="02020603050405020304" pitchFamily="18" charset="0"/>
                  <a:ea typeface="宋体" panose="02010600030101010101" pitchFamily="2" charset="-122"/>
                </a:rPr>
                <a:t>3</a:t>
              </a:r>
            </a:p>
          </p:txBody>
        </p:sp>
        <p:sp>
          <p:nvSpPr>
            <p:cNvPr id="11" name="Text Box 12"/>
            <p:cNvSpPr txBox="1">
              <a:spLocks noChangeArrowheads="1"/>
            </p:cNvSpPr>
            <p:nvPr/>
          </p:nvSpPr>
          <p:spPr bwMode="auto">
            <a:xfrm>
              <a:off x="4219612"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2" name="Text Box 13"/>
            <p:cNvSpPr txBox="1">
              <a:spLocks noChangeArrowheads="1"/>
            </p:cNvSpPr>
            <p:nvPr/>
          </p:nvSpPr>
          <p:spPr bwMode="auto">
            <a:xfrm>
              <a:off x="7866121"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3" name="Text Box 14"/>
            <p:cNvSpPr txBox="1">
              <a:spLocks noChangeArrowheads="1"/>
            </p:cNvSpPr>
            <p:nvPr/>
          </p:nvSpPr>
          <p:spPr bwMode="auto">
            <a:xfrm>
              <a:off x="6238900" y="5488454"/>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4" name="Text Box 17"/>
            <p:cNvSpPr txBox="1">
              <a:spLocks noChangeArrowheads="1"/>
            </p:cNvSpPr>
            <p:nvPr/>
          </p:nvSpPr>
          <p:spPr bwMode="auto">
            <a:xfrm>
              <a:off x="5991250" y="4676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47720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69056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5915050" y="3305365"/>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p>
          </p:txBody>
        </p:sp>
      </p:grpSp>
      <p:sp>
        <p:nvSpPr>
          <p:cNvPr id="18" name="矩形 17"/>
          <p:cNvSpPr/>
          <p:nvPr/>
        </p:nvSpPr>
        <p:spPr>
          <a:xfrm>
            <a:off x="8017538" y="5849954"/>
            <a:ext cx="3586044"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检错必须有假设前提</a:t>
            </a:r>
          </a:p>
        </p:txBody>
      </p:sp>
    </p:spTree>
    <p:extLst>
      <p:ext uri="{BB962C8B-B14F-4D97-AF65-F5344CB8AC3E}">
        <p14:creationId xmlns:p14="http://schemas.microsoft.com/office/powerpoint/2010/main" val="248312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extLst>
              <p:ext uri="{D42A27DB-BD31-4B8C-83A1-F6EECF244321}">
                <p14:modId xmlns:p14="http://schemas.microsoft.com/office/powerpoint/2010/main" val="110684655"/>
              </p:ext>
            </p:extLst>
          </p:nvPr>
        </p:nvGraphicFramePr>
        <p:xfrm>
          <a:off x="578393" y="167001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bl>
          </a:graphicData>
        </a:graphic>
      </p:graphicFrame>
      <p:sp>
        <p:nvSpPr>
          <p:cNvPr id="2" name="标题 1"/>
          <p:cNvSpPr>
            <a:spLocks noGrp="1"/>
          </p:cNvSpPr>
          <p:nvPr>
            <p:ph type="title"/>
          </p:nvPr>
        </p:nvSpPr>
        <p:spPr/>
        <p:txBody>
          <a:bodyPr/>
          <a:lstStyle/>
          <a:p>
            <a:r>
              <a:rPr lang="zh-CN" altLang="en-US" dirty="0"/>
              <a:t>（</a:t>
            </a:r>
            <a:r>
              <a:rPr lang="en-US" altLang="zh-CN" dirty="0"/>
              <a:t>k</a:t>
            </a:r>
            <a:r>
              <a:rPr lang="zh-CN" altLang="en-US" dirty="0"/>
              <a:t>，</a:t>
            </a:r>
            <a:r>
              <a:rPr lang="en-US" altLang="zh-CN" dirty="0"/>
              <a:t>r</a:t>
            </a:r>
            <a:r>
              <a:rPr lang="zh-CN" altLang="en-US" dirty="0"/>
              <a:t>）码校验分组方法</a:t>
            </a:r>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(k, r)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p>
          <a:p>
            <a:pPr marL="0" indent="0">
              <a:buNone/>
            </a:pPr>
            <a:endParaRPr lang="en-US" altLang="zh-CN" dirty="0"/>
          </a:p>
          <a:p>
            <a:r>
              <a:rPr lang="zh-CN" altLang="en-US" dirty="0"/>
              <a:t>根据编码规则填写海明校验组分布表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50308199"/>
              </p:ext>
            </p:extLst>
          </p:nvPr>
        </p:nvGraphicFramePr>
        <p:xfrm>
          <a:off x="487822" y="2855859"/>
          <a:ext cx="11144250" cy="349529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665193114"/>
                  </a:ext>
                </a:extLst>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87335551"/>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942347129"/>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48006322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810973706"/>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20802163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343477129"/>
                  </a:ext>
                </a:extLst>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90057"/>
            <a:ext cx="6553201" cy="501052"/>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00110"/>
            </a:xfrm>
            <a:prstGeom prst="rect">
              <a:avLst/>
            </a:prstGeom>
            <a:noFill/>
          </p:spPr>
          <p:txBody>
            <a:bodyPr wrap="square" rtlCol="0">
              <a:spAutoFit/>
            </a:bodyPr>
            <a:lstStyle/>
            <a:p>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extLst>
              <p:ext uri="{D42A27DB-BD31-4B8C-83A1-F6EECF244321}">
                <p14:modId xmlns:p14="http://schemas.microsoft.com/office/powerpoint/2010/main" val="3435439104"/>
              </p:ext>
            </p:extLst>
          </p:nvPr>
        </p:nvGraphicFramePr>
        <p:xfrm>
          <a:off x="578393" y="166673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227893710"/>
                  </a:ext>
                </a:extLst>
              </a:tr>
            </a:tbl>
          </a:graphicData>
        </a:graphic>
      </p:graphicFrame>
    </p:spTree>
    <p:custDataLst>
      <p:tags r:id="rId1"/>
    </p:custDataLst>
    <p:extLst>
      <p:ext uri="{BB962C8B-B14F-4D97-AF65-F5344CB8AC3E}">
        <p14:creationId xmlns:p14="http://schemas.microsoft.com/office/powerpoint/2010/main" val="2036521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extLst mod="1"/>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043FC82-9083-44CD-981E-E2D2426675E4}"/>
              </a:ext>
            </a:extLst>
          </p:cNvPr>
          <p:cNvGrpSpPr/>
          <p:nvPr/>
        </p:nvGrpSpPr>
        <p:grpSpPr>
          <a:xfrm>
            <a:off x="7987014" y="4688465"/>
            <a:ext cx="3657999" cy="1508698"/>
            <a:chOff x="7345423" y="1678029"/>
            <a:chExt cx="3657999" cy="1508698"/>
          </a:xfrm>
        </p:grpSpPr>
        <p:pic>
          <p:nvPicPr>
            <p:cNvPr id="8" name="图片 7">
              <a:extLst>
                <a:ext uri="{FF2B5EF4-FFF2-40B4-BE49-F238E27FC236}">
                  <a16:creationId xmlns:a16="http://schemas.microsoft.com/office/drawing/2014/main" id="{4D1B41EF-8967-4794-8BFE-4DFACCE9FDE9}"/>
                </a:ext>
              </a:extLst>
            </p:cNvPr>
            <p:cNvPicPr>
              <a:picLocks noChangeAspect="1"/>
            </p:cNvPicPr>
            <p:nvPr/>
          </p:nvPicPr>
          <p:blipFill rotWithShape="1">
            <a:blip r:embed="rId3">
              <a:extLst>
                <a:ext uri="{28A0092B-C50C-407E-A947-70E740481C1C}">
                  <a14:useLocalDpi xmlns:a14="http://schemas.microsoft.com/office/drawing/2010/main" val="0"/>
                </a:ext>
              </a:extLst>
            </a:blip>
            <a:srcRect l="15406" t="34375" r="14716" b="34375"/>
            <a:stretch/>
          </p:blipFill>
          <p:spPr>
            <a:xfrm rot="20367123">
              <a:off x="7345423" y="1678029"/>
              <a:ext cx="3631019" cy="811905"/>
            </a:xfrm>
            <a:prstGeom prst="rect">
              <a:avLst/>
            </a:prstGeom>
          </p:spPr>
        </p:pic>
        <p:grpSp>
          <p:nvGrpSpPr>
            <p:cNvPr id="9" name="组合 8">
              <a:extLst>
                <a:ext uri="{FF2B5EF4-FFF2-40B4-BE49-F238E27FC236}">
                  <a16:creationId xmlns:a16="http://schemas.microsoft.com/office/drawing/2014/main" id="{294C72F2-CA8B-4AC8-8F15-3E1142ED6EE1}"/>
                </a:ext>
              </a:extLst>
            </p:cNvPr>
            <p:cNvGrpSpPr/>
            <p:nvPr/>
          </p:nvGrpSpPr>
          <p:grpSpPr>
            <a:xfrm>
              <a:off x="9076778" y="2684108"/>
              <a:ext cx="1926644" cy="502619"/>
              <a:chOff x="3069458" y="5287335"/>
              <a:chExt cx="1926644" cy="502619"/>
            </a:xfrm>
          </p:grpSpPr>
          <p:sp>
            <p:nvSpPr>
              <p:cNvPr id="10" name="矩形 9">
                <a:extLst>
                  <a:ext uri="{FF2B5EF4-FFF2-40B4-BE49-F238E27FC236}">
                    <a16:creationId xmlns:a16="http://schemas.microsoft.com/office/drawing/2014/main" id="{D7B79C83-49FB-4C89-BAB3-51343A0FC5DC}"/>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A6D4CB4-E345-4037-A22A-7CDCE0773158}"/>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a:extLst>
              <a:ext uri="{FF2B5EF4-FFF2-40B4-BE49-F238E27FC236}">
                <a16:creationId xmlns:a16="http://schemas.microsoft.com/office/drawing/2014/main" id="{7015D15A-69C8-4C74-8C38-8FFDA3108BF1}"/>
              </a:ext>
            </a:extLst>
          </p:cNvPr>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p:txBody>
          <a:bodyPr/>
          <a:lstStyle/>
          <a:p>
            <a:r>
              <a:rPr lang="zh-CN" altLang="en-US" dirty="0"/>
              <a:t>海明码特点</a:t>
            </a:r>
          </a:p>
        </p:txBody>
      </p:sp>
      <p:sp>
        <p:nvSpPr>
          <p:cNvPr id="3" name="内容占位符 2"/>
          <p:cNvSpPr>
            <a:spLocks noGrp="1"/>
          </p:cNvSpPr>
          <p:nvPr>
            <p:ph idx="1"/>
          </p:nvPr>
        </p:nvSpPr>
        <p:spPr>
          <a:xfrm>
            <a:off x="487822" y="2852058"/>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en-US" altLang="zh-CN" dirty="0"/>
              <a:t>50</a:t>
            </a:r>
            <a:r>
              <a:rPr lang="zh-CN" altLang="en-US" dirty="0"/>
              <a:t>年代发明时用于自动处理穿孔卡片的故障</a:t>
            </a:r>
            <a:endParaRPr lang="en-US" altLang="zh-CN" dirty="0"/>
          </a:p>
          <a:p>
            <a:r>
              <a:rPr lang="zh-CN" altLang="en-US" dirty="0"/>
              <a:t>现在普遍用于</a:t>
            </a:r>
            <a:r>
              <a:rPr lang="en-US" altLang="zh-CN" dirty="0"/>
              <a:t>ECC  DRAM</a:t>
            </a:r>
            <a:r>
              <a:rPr lang="zh-CN" altLang="en-US" dirty="0"/>
              <a:t>芯片</a:t>
            </a:r>
            <a:endParaRPr lang="en-US" altLang="zh-CN" dirty="0"/>
          </a:p>
          <a:p>
            <a:r>
              <a:rPr lang="en-US" altLang="zh-CN" dirty="0"/>
              <a:t>RAID2</a:t>
            </a:r>
            <a:r>
              <a:rPr lang="zh-CN" altLang="en-US" dirty="0"/>
              <a:t>，卫星通讯</a:t>
            </a:r>
          </a:p>
        </p:txBody>
      </p:sp>
      <p:graphicFrame>
        <p:nvGraphicFramePr>
          <p:cNvPr id="4" name="Object 5">
            <a:extLst>
              <a:ext uri="{FF2B5EF4-FFF2-40B4-BE49-F238E27FC236}">
                <a16:creationId xmlns:a16="http://schemas.microsoft.com/office/drawing/2014/main" id="{62415D93-836D-4D15-9AD1-06625F7DE379}"/>
              </a:ext>
            </a:extLst>
          </p:cNvPr>
          <p:cNvGraphicFramePr>
            <a:graphicFrameLocks noChangeAspect="1"/>
          </p:cNvGraphicFramePr>
          <p:nvPr>
            <p:extLst>
              <p:ext uri="{D42A27DB-BD31-4B8C-83A1-F6EECF244321}">
                <p14:modId xmlns:p14="http://schemas.microsoft.com/office/powerpoint/2010/main" val="4263213162"/>
              </p:ext>
            </p:extLst>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130" name="Image" r:id="rId4" imgW="5866667" imgH="2653968" progId="">
                  <p:embed/>
                </p:oleObj>
              </mc:Choice>
              <mc:Fallback>
                <p:oleObj name="Image" r:id="rId4" imgW="5866667" imgH="2653968" progId="">
                  <p:embed/>
                  <p:pic>
                    <p:nvPicPr>
                      <p:cNvPr id="8"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a:extLst/>
                    </p:spPr>
                  </p:pic>
                </p:oleObj>
              </mc:Fallback>
            </mc:AlternateContent>
          </a:graphicData>
        </a:graphic>
      </p:graphicFrame>
      <p:graphicFrame>
        <p:nvGraphicFramePr>
          <p:cNvPr id="6" name="表格 5">
            <a:extLst>
              <a:ext uri="{FF2B5EF4-FFF2-40B4-BE49-F238E27FC236}">
                <a16:creationId xmlns:a16="http://schemas.microsoft.com/office/drawing/2014/main" id="{45877DD2-4F38-4F4D-BF71-F80228044E9F}"/>
              </a:ext>
            </a:extLst>
          </p:cNvPr>
          <p:cNvGraphicFramePr>
            <a:graphicFrameLocks noGrp="1"/>
          </p:cNvGraphicFramePr>
          <p:nvPr>
            <p:extLst>
              <p:ext uri="{D42A27DB-BD31-4B8C-83A1-F6EECF244321}">
                <p14:modId xmlns:p14="http://schemas.microsoft.com/office/powerpoint/2010/main" val="739186318"/>
              </p:ext>
            </p:extLst>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extLst>
                    <a:ext uri="{9D8B030D-6E8A-4147-A177-3AD203B41FA5}">
                      <a16:colId xmlns:a16="http://schemas.microsoft.com/office/drawing/2014/main" val="3547683538"/>
                    </a:ext>
                  </a:extLst>
                </a:gridCol>
                <a:gridCol w="1127125">
                  <a:extLst>
                    <a:ext uri="{9D8B030D-6E8A-4147-A177-3AD203B41FA5}">
                      <a16:colId xmlns:a16="http://schemas.microsoft.com/office/drawing/2014/main" val="1110785613"/>
                    </a:ext>
                  </a:extLst>
                </a:gridCol>
                <a:gridCol w="1127125">
                  <a:extLst>
                    <a:ext uri="{9D8B030D-6E8A-4147-A177-3AD203B41FA5}">
                      <a16:colId xmlns:a16="http://schemas.microsoft.com/office/drawing/2014/main" val="2013283041"/>
                    </a:ext>
                  </a:extLst>
                </a:gridCol>
                <a:gridCol w="1127125">
                  <a:extLst>
                    <a:ext uri="{9D8B030D-6E8A-4147-A177-3AD203B41FA5}">
                      <a16:colId xmlns:a16="http://schemas.microsoft.com/office/drawing/2014/main" val="4078678578"/>
                    </a:ext>
                  </a:extLst>
                </a:gridCol>
                <a:gridCol w="1127125">
                  <a:extLst>
                    <a:ext uri="{9D8B030D-6E8A-4147-A177-3AD203B41FA5}">
                      <a16:colId xmlns:a16="http://schemas.microsoft.com/office/drawing/2014/main" val="462639160"/>
                    </a:ext>
                  </a:extLst>
                </a:gridCol>
                <a:gridCol w="1127125">
                  <a:extLst>
                    <a:ext uri="{9D8B030D-6E8A-4147-A177-3AD203B41FA5}">
                      <a16:colId xmlns:a16="http://schemas.microsoft.com/office/drawing/2014/main" val="4114319548"/>
                    </a:ext>
                  </a:extLst>
                </a:gridCol>
                <a:gridCol w="1127125">
                  <a:extLst>
                    <a:ext uri="{9D8B030D-6E8A-4147-A177-3AD203B41FA5}">
                      <a16:colId xmlns:a16="http://schemas.microsoft.com/office/drawing/2014/main" val="2150434078"/>
                    </a:ext>
                  </a:extLst>
                </a:gridCol>
                <a:gridCol w="1127125">
                  <a:extLst>
                    <a:ext uri="{9D8B030D-6E8A-4147-A177-3AD203B41FA5}">
                      <a16:colId xmlns:a16="http://schemas.microsoft.com/office/drawing/2014/main" val="1520144291"/>
                    </a:ext>
                  </a:extLst>
                </a:gridCol>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31557510"/>
                  </a:ext>
                </a:extLst>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270472067"/>
                  </a:ext>
                </a:extLst>
              </a:tr>
            </a:tbl>
          </a:graphicData>
        </a:graphic>
      </p:graphicFrame>
      <p:pic>
        <p:nvPicPr>
          <p:cNvPr id="5" name="图片 4"/>
          <p:cNvPicPr>
            <a:picLocks noChangeAspect="1"/>
          </p:cNvPicPr>
          <p:nvPr/>
        </p:nvPicPr>
        <p:blipFill>
          <a:blip r:embed="rId6"/>
          <a:stretch>
            <a:fillRect/>
          </a:stretch>
        </p:blipFill>
        <p:spPr>
          <a:xfrm>
            <a:off x="1488608" y="1145614"/>
            <a:ext cx="9017000" cy="369145"/>
          </a:xfrm>
          <a:prstGeom prst="rect">
            <a:avLst/>
          </a:prstGeom>
        </p:spPr>
      </p:pic>
    </p:spTree>
    <p:extLst>
      <p:ext uri="{BB962C8B-B14F-4D97-AF65-F5344CB8AC3E}">
        <p14:creationId xmlns:p14="http://schemas.microsoft.com/office/powerpoint/2010/main" val="3913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海明编解码过程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13" name="图片 12"/>
            <p:cNvPicPr>
              <a:picLocks noChangeAspect="1"/>
            </p:cNvPicPr>
            <p:nvPr/>
          </p:nvPicPr>
          <p:blipFill>
            <a:blip r:embed="rId4"/>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28654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p>
          <a:p>
            <a:pPr lvl="1" eaLnBrk="1" hangingPunct="1">
              <a:lnSpc>
                <a:spcPct val="150000"/>
              </a:lnSpc>
            </a:pPr>
            <a:r>
              <a:rPr lang="en-US" altLang="zh-CN" sz="2200" dirty="0"/>
              <a:t>6763</a:t>
            </a:r>
            <a:r>
              <a:rPr lang="zh-CN" altLang="en-US" sz="2200" dirty="0"/>
              <a:t>个汉字 </a:t>
            </a:r>
          </a:p>
          <a:p>
            <a:pPr eaLnBrk="1" hangingPunct="1">
              <a:lnSpc>
                <a:spcPct val="150000"/>
              </a:lnSpc>
            </a:pPr>
            <a:r>
              <a:rPr lang="en-US" altLang="zh-CN" dirty="0"/>
              <a:t>GB13000-1993</a:t>
            </a:r>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50000"/>
              </a:lnSpc>
            </a:pPr>
            <a:r>
              <a:rPr lang="en-US" altLang="zh-CN" dirty="0"/>
              <a:t>GB18030-2000   (1/2/4</a:t>
            </a:r>
            <a:r>
              <a:rPr lang="zh-CN" altLang="en-US" dirty="0"/>
              <a:t>字节编码</a:t>
            </a:r>
            <a:r>
              <a:rPr lang="en-US" altLang="zh-CN" dirty="0"/>
              <a:t>)</a:t>
            </a:r>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spTree>
    <p:extLst>
      <p:ext uri="{BB962C8B-B14F-4D97-AF65-F5344CB8AC3E}">
        <p14:creationId xmlns:p14="http://schemas.microsoft.com/office/powerpoint/2010/main" val="29056704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E8CCD-C7A6-4985-B1F4-1D521864DC81}"/>
              </a:ext>
            </a:extLst>
          </p:cNvPr>
          <p:cNvSpPr>
            <a:spLocks noGrp="1"/>
          </p:cNvSpPr>
          <p:nvPr>
            <p:ph type="title"/>
          </p:nvPr>
        </p:nvSpPr>
        <p:spPr/>
        <p:txBody>
          <a:bodyPr/>
          <a:lstStyle/>
          <a:p>
            <a:r>
              <a:rPr lang="zh-CN" altLang="en-US" dirty="0"/>
              <a:t>海明编码传输实验</a:t>
            </a:r>
          </a:p>
        </p:txBody>
      </p:sp>
      <p:pic>
        <p:nvPicPr>
          <p:cNvPr id="9" name="图片 8">
            <a:extLst>
              <a:ext uri="{FF2B5EF4-FFF2-40B4-BE49-F238E27FC236}">
                <a16:creationId xmlns:a16="http://schemas.microsoft.com/office/drawing/2014/main" id="{B87EB14C-6068-4FD8-BE26-62B8DBCAAC27}"/>
              </a:ext>
            </a:extLst>
          </p:cNvPr>
          <p:cNvPicPr>
            <a:picLocks noChangeAspect="1"/>
          </p:cNvPicPr>
          <p:nvPr/>
        </p:nvPicPr>
        <p:blipFill>
          <a:blip r:embed="rId2"/>
          <a:stretch>
            <a:fillRect/>
          </a:stretch>
        </p:blipFill>
        <p:spPr>
          <a:xfrm>
            <a:off x="1499844" y="875255"/>
            <a:ext cx="9192311" cy="5740206"/>
          </a:xfrm>
          <a:prstGeom prst="rect">
            <a:avLst/>
          </a:prstGeom>
        </p:spPr>
      </p:pic>
    </p:spTree>
    <p:extLst>
      <p:ext uri="{BB962C8B-B14F-4D97-AF65-F5344CB8AC3E}">
        <p14:creationId xmlns:p14="http://schemas.microsoft.com/office/powerpoint/2010/main" val="39772428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zh-CN" altLang="en-US" dirty="0"/>
              <a:t>奇偶校验</a:t>
            </a:r>
          </a:p>
          <a:p>
            <a:pPr>
              <a:lnSpc>
                <a:spcPct val="150000"/>
              </a:lnSpc>
              <a:defRPr/>
            </a:pPr>
            <a:r>
              <a:rPr lang="zh-CN" altLang="en-US" dirty="0"/>
              <a:t>海明校验</a:t>
            </a:r>
            <a:endParaRPr lang="en-US" altLang="zh-CN" dirty="0"/>
          </a:p>
          <a:p>
            <a:pPr eaLnBrk="1" hangingPunct="1">
              <a:lnSpc>
                <a:spcPct val="150000"/>
              </a:lnSpc>
              <a:defRPr/>
            </a:pPr>
            <a:r>
              <a:rPr lang="en-US" altLang="zh-CN" dirty="0">
                <a:solidFill>
                  <a:srgbClr val="C00000"/>
                </a:solidFill>
              </a:rPr>
              <a:t>CRC</a:t>
            </a:r>
            <a:r>
              <a:rPr lang="zh-CN" altLang="en-US" dirty="0">
                <a:solidFill>
                  <a:srgbClr val="C00000"/>
                </a:solidFill>
              </a:rPr>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3437657457"/>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9568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4"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extLst>
      <p:ext uri="{BB962C8B-B14F-4D97-AF65-F5344CB8AC3E}">
        <p14:creationId xmlns:p14="http://schemas.microsoft.com/office/powerpoint/2010/main" val="32090742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a:t>
            </a:r>
            <a:r>
              <a:rPr lang="en-US" altLang="zh-CN" dirty="0"/>
              <a:t>2</a:t>
            </a:r>
            <a:r>
              <a:rPr lang="zh-CN" altLang="en-US" dirty="0"/>
              <a:t>运算规则</a:t>
            </a:r>
          </a:p>
        </p:txBody>
      </p:sp>
      <p:grpSp>
        <p:nvGrpSpPr>
          <p:cNvPr id="48" name="组合 47"/>
          <p:cNvGrpSpPr/>
          <p:nvPr/>
        </p:nvGrpSpPr>
        <p:grpSpPr>
          <a:xfrm>
            <a:off x="6669741" y="1160182"/>
            <a:ext cx="4754881" cy="4793398"/>
            <a:chOff x="6047119" y="1364952"/>
            <a:chExt cx="5759826" cy="4793398"/>
          </a:xfrm>
        </p:grpSpPr>
        <p:sp>
          <p:nvSpPr>
            <p:cNvPr id="5" name="矩形 4">
              <a:extLst>
                <a:ext uri="{FF2B5EF4-FFF2-40B4-BE49-F238E27FC236}">
                  <a16:creationId xmlns:a16="http://schemas.microsoft.com/office/drawing/2014/main" id="{69AD41AF-1F97-4601-9A6F-8BB265A95935}"/>
                </a:ext>
              </a:extLst>
            </p:cNvPr>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8376817"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9690302" y="1413824"/>
            <a:ext cx="1239957" cy="369332"/>
            <a:chOff x="6167643" y="1530524"/>
            <a:chExt cx="1239957" cy="369332"/>
          </a:xfrm>
        </p:grpSpPr>
        <p:sp>
          <p:nvSpPr>
            <p:cNvPr id="43"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8658471"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8940125"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9221779"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p>
          <a:p>
            <a:pPr eaLnBrk="1" hangingPunct="1">
              <a:lnSpc>
                <a:spcPct val="150000"/>
              </a:lnSpc>
            </a:pPr>
            <a:r>
              <a:rPr lang="zh-CN" altLang="en-US" dirty="0"/>
              <a:t>减法：按位减不考虑借位</a:t>
            </a:r>
          </a:p>
          <a:p>
            <a:pPr lvl="1" eaLnBrk="1" hangingPunct="1">
              <a:lnSpc>
                <a:spcPct val="150000"/>
              </a:lnSpc>
            </a:pPr>
            <a:r>
              <a:rPr lang="zh-CN" altLang="en-US" sz="2400" dirty="0"/>
              <a:t>异或运算，不考虑进位</a:t>
            </a:r>
          </a:p>
          <a:p>
            <a:pPr eaLnBrk="1" hangingPunct="1">
              <a:lnSpc>
                <a:spcPct val="150000"/>
              </a:lnSpc>
            </a:pPr>
            <a:r>
              <a:rPr lang="zh-CN" altLang="en-US" dirty="0"/>
              <a:t>乘法：部分积之和按模</a:t>
            </a:r>
            <a:r>
              <a:rPr lang="en-US" altLang="zh-CN" dirty="0"/>
              <a:t>2</a:t>
            </a:r>
            <a:r>
              <a:rPr lang="zh-CN" altLang="en-US" dirty="0"/>
              <a:t>加法计算</a:t>
            </a:r>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p>
          <a:p>
            <a:pPr lvl="1" eaLnBrk="1" hangingPunct="1">
              <a:lnSpc>
                <a:spcPct val="150000"/>
              </a:lnSpc>
            </a:pPr>
            <a:r>
              <a:rPr lang="en-US" altLang="zh-CN" sz="2400" dirty="0"/>
              <a:t>1100000÷1011</a:t>
            </a:r>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p>
          <a:p>
            <a:endParaRPr lang="zh-CN" altLang="en-US" dirty="0"/>
          </a:p>
        </p:txBody>
      </p:sp>
    </p:spTree>
    <p:extLst>
      <p:ext uri="{BB962C8B-B14F-4D97-AF65-F5344CB8AC3E}">
        <p14:creationId xmlns:p14="http://schemas.microsoft.com/office/powerpoint/2010/main" val="10961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编码规则</a:t>
            </a:r>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eaLnBrk="1" hangingPunct="1">
              <a:lnSpc>
                <a:spcPct val="150000"/>
              </a:lnSpc>
            </a:pPr>
            <a:r>
              <a:rPr lang="zh-CN" altLang="en-US" sz="2400" dirty="0"/>
              <a:t>将</a:t>
            </a:r>
            <a:r>
              <a:rPr lang="zh-CN" altLang="en-US" sz="2400" b="1" dirty="0"/>
              <a:t>余数填充在校验位</a:t>
            </a:r>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p>
          <a:p>
            <a:pPr eaLnBrk="1" hangingPunct="1">
              <a:lnSpc>
                <a:spcPct val="150000"/>
              </a:lnSpc>
              <a:buNone/>
            </a:pPr>
            <a:r>
              <a:rPr lang="en-US" altLang="zh-CN" sz="2400" b="1" dirty="0">
                <a:solidFill>
                  <a:srgbClr val="C00000"/>
                </a:solidFill>
              </a:rPr>
              <a:t>   </a:t>
            </a:r>
            <a:r>
              <a:rPr lang="zh-CN" altLang="en-US" sz="2400" b="1" dirty="0">
                <a:solidFill>
                  <a:srgbClr val="C00000"/>
                </a:solidFill>
              </a:rPr>
              <a:t>编码规则：</a:t>
            </a:r>
            <a:r>
              <a:rPr lang="en-US" altLang="zh-CN" sz="2400" dirty="0">
                <a:solidFill>
                  <a:srgbClr val="C00000"/>
                </a:solidFill>
              </a:rPr>
              <a:t> </a:t>
            </a:r>
            <a:r>
              <a:rPr lang="en-US" altLang="zh-CN" sz="2400" u="sng" dirty="0">
                <a:solidFill>
                  <a:srgbClr val="C00000"/>
                </a:solidFill>
              </a:rPr>
              <a:t>CRC</a:t>
            </a:r>
            <a:r>
              <a:rPr lang="zh-CN" altLang="en-US" sz="2400" u="sng" dirty="0">
                <a:solidFill>
                  <a:srgbClr val="C00000"/>
                </a:solidFill>
              </a:rPr>
              <a:t>编码可被</a:t>
            </a:r>
            <a:r>
              <a:rPr lang="en-US" altLang="zh-CN" sz="2400" u="sng" dirty="0">
                <a:solidFill>
                  <a:srgbClr val="C00000"/>
                </a:solidFill>
              </a:rPr>
              <a:t>G(</a:t>
            </a:r>
            <a:r>
              <a:rPr lang="en-US" altLang="zh-CN" sz="2400" i="1" u="sng" dirty="0">
                <a:solidFill>
                  <a:srgbClr val="C00000"/>
                </a:solidFill>
                <a:latin typeface="Times New Roman" panose="02020603050405020304" pitchFamily="18" charset="0"/>
                <a:cs typeface="Times New Roman" panose="02020603050405020304" pitchFamily="18" charset="0"/>
              </a:rPr>
              <a:t>x</a:t>
            </a:r>
            <a:r>
              <a:rPr lang="en-US" altLang="zh-CN" sz="2400" u="sng" dirty="0">
                <a:solidFill>
                  <a:srgbClr val="C00000"/>
                </a:solidFill>
              </a:rPr>
              <a:t>)</a:t>
            </a:r>
            <a:r>
              <a:rPr lang="zh-CN" altLang="en-US" sz="2400" u="sng" dirty="0">
                <a:solidFill>
                  <a:srgbClr val="C00000"/>
                </a:solidFill>
              </a:rPr>
              <a:t>表示的编码整除</a:t>
            </a:r>
            <a:endParaRPr lang="zh-CN" altLang="en-US" sz="2400" u="sng" baseline="50000" dirty="0">
              <a:solidFill>
                <a:srgbClr val="C00000"/>
              </a:solidFill>
            </a:endParaRPr>
          </a:p>
        </p:txBody>
      </p:sp>
    </p:spTree>
    <p:extLst>
      <p:ext uri="{BB962C8B-B14F-4D97-AF65-F5344CB8AC3E}">
        <p14:creationId xmlns:p14="http://schemas.microsoft.com/office/powerpoint/2010/main" val="2070696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箭头连接符 64"/>
          <p:cNvCxnSpPr/>
          <p:nvPr/>
        </p:nvCxnSpPr>
        <p:spPr>
          <a:xfrm>
            <a:off x="4206759" y="330887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863905" y="1686631"/>
            <a:ext cx="3496309" cy="3380221"/>
            <a:chOff x="2873613" y="1277257"/>
            <a:chExt cx="5759826" cy="4793398"/>
          </a:xfrm>
        </p:grpSpPr>
        <p:sp>
          <p:nvSpPr>
            <p:cNvPr id="60" name="矩形 59">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1" name="文本框 60"/>
            <p:cNvSpPr txBox="1"/>
            <p:nvPr/>
          </p:nvSpPr>
          <p:spPr>
            <a:xfrm>
              <a:off x="3069278" y="5447584"/>
              <a:ext cx="1266692" cy="400111"/>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模</a:t>
              </a:r>
              <a:r>
                <a:rPr lang="en-US" altLang="zh-CN" sz="2000" b="1" spc="300" dirty="0">
                  <a:solidFill>
                    <a:schemeClr val="bg1"/>
                  </a:solidFill>
                  <a:latin typeface="微软雅黑" panose="020B0503020204020204" pitchFamily="34" charset="-122"/>
                  <a:ea typeface="微软雅黑" panose="020B0503020204020204" pitchFamily="34" charset="-122"/>
                </a:rPr>
                <a:t>2</a:t>
              </a:r>
              <a:r>
                <a:rPr lang="zh-CN" altLang="en-US" sz="2000" b="1" spc="300" dirty="0">
                  <a:solidFill>
                    <a:schemeClr val="bg1"/>
                  </a:solidFill>
                  <a:latin typeface="微软雅黑" panose="020B0503020204020204" pitchFamily="34" charset="-122"/>
                  <a:ea typeface="微软雅黑" panose="020B0503020204020204" pitchFamily="34" charset="-122"/>
                </a:rPr>
                <a:t>除法</a:t>
              </a:r>
            </a:p>
          </p:txBody>
        </p:sp>
      </p:grpSp>
      <p:grpSp>
        <p:nvGrpSpPr>
          <p:cNvPr id="30" name="组合 29"/>
          <p:cNvGrpSpPr/>
          <p:nvPr/>
        </p:nvGrpSpPr>
        <p:grpSpPr>
          <a:xfrm>
            <a:off x="955950" y="1648688"/>
            <a:ext cx="3496309" cy="3418164"/>
            <a:chOff x="2873613" y="1277257"/>
            <a:chExt cx="5759826" cy="4793398"/>
          </a:xfrm>
        </p:grpSpPr>
        <p:sp>
          <p:nvSpPr>
            <p:cNvPr id="31" name="矩形 30">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 name="文本框 33"/>
            <p:cNvSpPr txBox="1"/>
            <p:nvPr/>
          </p:nvSpPr>
          <p:spPr>
            <a:xfrm>
              <a:off x="3069278" y="5447584"/>
              <a:ext cx="1266692"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模</a:t>
              </a:r>
              <a:r>
                <a:rPr lang="en-US" altLang="zh-CN" sz="2000" b="1" spc="300" dirty="0">
                  <a:solidFill>
                    <a:schemeClr val="bg1"/>
                  </a:solidFill>
                  <a:latin typeface="微软雅黑" panose="020B0503020204020204" pitchFamily="34" charset="-122"/>
                  <a:ea typeface="微软雅黑" panose="020B0503020204020204" pitchFamily="34" charset="-122"/>
                </a:rPr>
                <a:t>2</a:t>
              </a:r>
              <a:r>
                <a:rPr lang="zh-CN" altLang="en-US" sz="2000" b="1" spc="300" dirty="0">
                  <a:solidFill>
                    <a:schemeClr val="bg1"/>
                  </a:solidFill>
                  <a:latin typeface="微软雅黑" panose="020B0503020204020204" pitchFamily="34" charset="-122"/>
                  <a:ea typeface="微软雅黑" panose="020B0503020204020204" pitchFamily="34" charset="-122"/>
                </a:rPr>
                <a:t>除法</a:t>
              </a:r>
            </a:p>
          </p:txBody>
        </p:sp>
      </p:grpSp>
      <p:sp>
        <p:nvSpPr>
          <p:cNvPr id="2" name="标题 1"/>
          <p:cNvSpPr>
            <a:spLocks noGrp="1"/>
          </p:cNvSpPr>
          <p:nvPr>
            <p:ph type="title"/>
          </p:nvPr>
        </p:nvSpPr>
        <p:spPr/>
        <p:txBody>
          <a:bodyPr/>
          <a:lstStyle/>
          <a:p>
            <a:r>
              <a:rPr lang="en-US" altLang="zh-CN" dirty="0"/>
              <a:t>CRC</a:t>
            </a:r>
            <a:r>
              <a:rPr lang="zh-CN" altLang="en-US" dirty="0"/>
              <a:t>编码规则</a:t>
            </a:r>
          </a:p>
        </p:txBody>
      </p:sp>
      <p:grpSp>
        <p:nvGrpSpPr>
          <p:cNvPr id="6" name="组合 5"/>
          <p:cNvGrpSpPr/>
          <p:nvPr/>
        </p:nvGrpSpPr>
        <p:grpSpPr>
          <a:xfrm>
            <a:off x="1324088" y="1943237"/>
            <a:ext cx="1858075" cy="426771"/>
            <a:chOff x="1177058" y="3377549"/>
            <a:chExt cx="1613773" cy="426771"/>
          </a:xfrm>
          <a:solidFill>
            <a:schemeClr val="bg1"/>
          </a:solidFill>
        </p:grpSpPr>
        <p:sp>
          <p:nvSpPr>
            <p:cNvPr id="11" name="矩形 10"/>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矩形 11"/>
            <p:cNvSpPr/>
            <p:nvPr/>
          </p:nvSpPr>
          <p:spPr>
            <a:xfrm>
              <a:off x="1177058" y="3390995"/>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原始数据</a:t>
              </a:r>
            </a:p>
          </p:txBody>
        </p:sp>
      </p:grpSp>
      <p:grpSp>
        <p:nvGrpSpPr>
          <p:cNvPr id="8" name="组合 7"/>
          <p:cNvGrpSpPr/>
          <p:nvPr/>
        </p:nvGrpSpPr>
        <p:grpSpPr>
          <a:xfrm>
            <a:off x="2028406" y="5474043"/>
            <a:ext cx="1289394" cy="502619"/>
            <a:chOff x="3004438" y="5343114"/>
            <a:chExt cx="1289394" cy="502619"/>
          </a:xfrm>
        </p:grpSpPr>
        <p:sp>
          <p:nvSpPr>
            <p:cNvPr id="9" name="矩形 8"/>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26785" y="5394180"/>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发送方</a:t>
              </a:r>
            </a:p>
          </p:txBody>
        </p:sp>
      </p:grpSp>
      <p:grpSp>
        <p:nvGrpSpPr>
          <p:cNvPr id="17" name="组合 16"/>
          <p:cNvGrpSpPr/>
          <p:nvPr/>
        </p:nvGrpSpPr>
        <p:grpSpPr>
          <a:xfrm>
            <a:off x="3043731" y="1943237"/>
            <a:ext cx="1036504" cy="426771"/>
            <a:chOff x="1114713" y="3377549"/>
            <a:chExt cx="927326" cy="426771"/>
          </a:xfrm>
          <a:solidFill>
            <a:srgbClr val="D696B7"/>
          </a:solidFill>
        </p:grpSpPr>
        <p:sp>
          <p:nvSpPr>
            <p:cNvPr id="18" name="矩形 17"/>
            <p:cNvSpPr/>
            <p:nvPr/>
          </p:nvSpPr>
          <p:spPr>
            <a:xfrm>
              <a:off x="1177059" y="3377549"/>
              <a:ext cx="802634" cy="426771"/>
            </a:xfrm>
            <a:prstGeom prst="rect">
              <a:avLst/>
            </a:prstGeom>
            <a:solidFill>
              <a:srgbClr val="FDD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18"/>
            <p:cNvSpPr/>
            <p:nvPr/>
          </p:nvSpPr>
          <p:spPr>
            <a:xfrm>
              <a:off x="1114713" y="3377549"/>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00…0</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pic>
        <p:nvPicPr>
          <p:cNvPr id="25" name="图片 24"/>
          <p:cNvPicPr>
            <a:picLocks noChangeAspect="1"/>
          </p:cNvPicPr>
          <p:nvPr/>
        </p:nvPicPr>
        <p:blipFill>
          <a:blip r:embed="rId2"/>
          <a:stretch>
            <a:fillRect/>
          </a:stretch>
        </p:blipFill>
        <p:spPr>
          <a:xfrm>
            <a:off x="1315531" y="2372695"/>
            <a:ext cx="2716533" cy="709956"/>
          </a:xfrm>
          <a:prstGeom prst="rect">
            <a:avLst/>
          </a:prstGeom>
        </p:spPr>
      </p:pic>
      <p:sp>
        <p:nvSpPr>
          <p:cNvPr id="26" name="下箭头 25"/>
          <p:cNvSpPr/>
          <p:nvPr/>
        </p:nvSpPr>
        <p:spPr>
          <a:xfrm>
            <a:off x="2523678" y="3522868"/>
            <a:ext cx="321533" cy="520042"/>
          </a:xfrm>
          <a:prstGeom prst="downArrow">
            <a:avLst/>
          </a:prstGeom>
          <a:solidFill>
            <a:srgbClr val="F33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058828" y="4049078"/>
            <a:ext cx="1251233" cy="426771"/>
            <a:chOff x="1177058" y="3377549"/>
            <a:chExt cx="1613773" cy="426771"/>
          </a:xfrm>
          <a:solidFill>
            <a:schemeClr val="bg1"/>
          </a:solidFill>
        </p:grpSpPr>
        <p:sp>
          <p:nvSpPr>
            <p:cNvPr id="28" name="矩形 27"/>
            <p:cNvSpPr/>
            <p:nvPr/>
          </p:nvSpPr>
          <p:spPr>
            <a:xfrm>
              <a:off x="1177058" y="3377549"/>
              <a:ext cx="1553441"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29" name="矩形 28"/>
            <p:cNvSpPr/>
            <p:nvPr/>
          </p:nvSpPr>
          <p:spPr>
            <a:xfrm>
              <a:off x="1177058" y="3380237"/>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8279379" y="1951307"/>
            <a:ext cx="1891139" cy="426771"/>
            <a:chOff x="1177058" y="3377549"/>
            <a:chExt cx="1642490" cy="426771"/>
          </a:xfrm>
          <a:solidFill>
            <a:schemeClr val="accent6">
              <a:lumMod val="40000"/>
              <a:lumOff val="60000"/>
            </a:schemeClr>
          </a:solidFill>
        </p:grpSpPr>
        <p:sp>
          <p:nvSpPr>
            <p:cNvPr id="36" name="矩形 35"/>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7" name="矩形 36"/>
            <p:cNvSpPr/>
            <p:nvPr/>
          </p:nvSpPr>
          <p:spPr>
            <a:xfrm>
              <a:off x="1205775" y="3404789"/>
              <a:ext cx="1613773" cy="3645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接收数据</a:t>
              </a:r>
            </a:p>
          </p:txBody>
        </p:sp>
      </p:grpSp>
      <p:grpSp>
        <p:nvGrpSpPr>
          <p:cNvPr id="38" name="组合 37"/>
          <p:cNvGrpSpPr/>
          <p:nvPr/>
        </p:nvGrpSpPr>
        <p:grpSpPr>
          <a:xfrm>
            <a:off x="9999022" y="1951307"/>
            <a:ext cx="1036504" cy="426771"/>
            <a:chOff x="1114713" y="3377549"/>
            <a:chExt cx="927326" cy="426771"/>
          </a:xfrm>
          <a:solidFill>
            <a:srgbClr val="D696B7"/>
          </a:solidFill>
        </p:grpSpPr>
        <p:sp>
          <p:nvSpPr>
            <p:cNvPr id="39" name="矩形 38"/>
            <p:cNvSpPr/>
            <p:nvPr/>
          </p:nvSpPr>
          <p:spPr>
            <a:xfrm>
              <a:off x="1177059" y="3377549"/>
              <a:ext cx="802634" cy="426771"/>
            </a:xfrm>
            <a:prstGeom prst="rect">
              <a:avLst/>
            </a:prstGeom>
            <a:solidFill>
              <a:srgbClr val="FDD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0" name="矩形 39"/>
            <p:cNvSpPr/>
            <p:nvPr/>
          </p:nvSpPr>
          <p:spPr>
            <a:xfrm>
              <a:off x="1114713" y="3377549"/>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sp>
        <p:nvSpPr>
          <p:cNvPr id="45" name="下箭头 44"/>
          <p:cNvSpPr/>
          <p:nvPr/>
        </p:nvSpPr>
        <p:spPr>
          <a:xfrm>
            <a:off x="9482329" y="3530938"/>
            <a:ext cx="321533" cy="520042"/>
          </a:xfrm>
          <a:prstGeom prst="downArrow">
            <a:avLst/>
          </a:prstGeom>
          <a:solidFill>
            <a:srgbClr val="F33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9017479" y="4057148"/>
            <a:ext cx="1251233" cy="426771"/>
            <a:chOff x="1177058" y="3377549"/>
            <a:chExt cx="1613773" cy="426771"/>
          </a:xfrm>
          <a:solidFill>
            <a:schemeClr val="bg1"/>
          </a:solidFill>
        </p:grpSpPr>
        <p:sp>
          <p:nvSpPr>
            <p:cNvPr id="47" name="矩形 46"/>
            <p:cNvSpPr/>
            <p:nvPr/>
          </p:nvSpPr>
          <p:spPr>
            <a:xfrm>
              <a:off x="1177058" y="3377549"/>
              <a:ext cx="1553441"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矩形 47"/>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余数</a:t>
              </a:r>
            </a:p>
          </p:txBody>
        </p:sp>
      </p:grpSp>
      <p:grpSp>
        <p:nvGrpSpPr>
          <p:cNvPr id="62" name="组合 61"/>
          <p:cNvGrpSpPr/>
          <p:nvPr/>
        </p:nvGrpSpPr>
        <p:grpSpPr>
          <a:xfrm>
            <a:off x="8973642" y="5473854"/>
            <a:ext cx="1289394" cy="502619"/>
            <a:chOff x="3004438" y="5343114"/>
            <a:chExt cx="1289394" cy="502619"/>
          </a:xfrm>
        </p:grpSpPr>
        <p:sp>
          <p:nvSpPr>
            <p:cNvPr id="63" name="矩形 6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3126785" y="5394180"/>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接收方</a:t>
              </a:r>
            </a:p>
          </p:txBody>
        </p:sp>
      </p:grpSp>
      <p:cxnSp>
        <p:nvCxnSpPr>
          <p:cNvPr id="66" name="直接箭头连接符 65"/>
          <p:cNvCxnSpPr/>
          <p:nvPr/>
        </p:nvCxnSpPr>
        <p:spPr>
          <a:xfrm>
            <a:off x="7228763" y="330887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4831143" y="3076992"/>
            <a:ext cx="2754793" cy="432430"/>
            <a:chOff x="4834599" y="3345933"/>
            <a:chExt cx="2754793" cy="432430"/>
          </a:xfrm>
        </p:grpSpPr>
        <p:grpSp>
          <p:nvGrpSpPr>
            <p:cNvPr id="52" name="组合 51"/>
            <p:cNvGrpSpPr/>
            <p:nvPr/>
          </p:nvGrpSpPr>
          <p:grpSpPr>
            <a:xfrm>
              <a:off x="4834599" y="3351592"/>
              <a:ext cx="1858075" cy="426771"/>
              <a:chOff x="1177058" y="3377549"/>
              <a:chExt cx="1613773" cy="426771"/>
            </a:xfrm>
            <a:solidFill>
              <a:schemeClr val="bg1"/>
            </a:solidFill>
          </p:grpSpPr>
          <p:sp>
            <p:nvSpPr>
              <p:cNvPr id="53" name="矩形 52"/>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4" name="矩形 53"/>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原始数据</a:t>
                </a:r>
              </a:p>
            </p:txBody>
          </p:sp>
        </p:grpSp>
        <p:grpSp>
          <p:nvGrpSpPr>
            <p:cNvPr id="55" name="组合 54"/>
            <p:cNvGrpSpPr/>
            <p:nvPr/>
          </p:nvGrpSpPr>
          <p:grpSpPr>
            <a:xfrm>
              <a:off x="6552888" y="3345933"/>
              <a:ext cx="1036504" cy="432430"/>
              <a:chOff x="1113501" y="3371890"/>
              <a:chExt cx="927326" cy="432430"/>
            </a:xfrm>
            <a:solidFill>
              <a:srgbClr val="D696B7"/>
            </a:solidFill>
          </p:grpSpPr>
          <p:sp>
            <p:nvSpPr>
              <p:cNvPr id="56" name="矩形 55"/>
              <p:cNvSpPr/>
              <p:nvPr/>
            </p:nvSpPr>
            <p:spPr>
              <a:xfrm>
                <a:off x="1177059" y="3377549"/>
                <a:ext cx="802634"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56"/>
              <p:cNvSpPr/>
              <p:nvPr/>
            </p:nvSpPr>
            <p:spPr>
              <a:xfrm>
                <a:off x="1113501" y="3371890"/>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grpSp>
      <p:sp>
        <p:nvSpPr>
          <p:cNvPr id="67" name="文本框 66"/>
          <p:cNvSpPr txBox="1"/>
          <p:nvPr/>
        </p:nvSpPr>
        <p:spPr>
          <a:xfrm>
            <a:off x="3400159" y="2430390"/>
            <a:ext cx="513282"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68" name="文本框 67"/>
          <p:cNvSpPr txBox="1"/>
          <p:nvPr/>
        </p:nvSpPr>
        <p:spPr>
          <a:xfrm>
            <a:off x="1507118" y="2441499"/>
            <a:ext cx="553357"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k</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69" name="文本框 68"/>
          <p:cNvSpPr txBox="1"/>
          <p:nvPr/>
        </p:nvSpPr>
        <p:spPr>
          <a:xfrm>
            <a:off x="3479314" y="3122590"/>
            <a:ext cx="832279"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r+1</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70" name="文本框 69"/>
          <p:cNvSpPr txBox="1"/>
          <p:nvPr/>
        </p:nvSpPr>
        <p:spPr>
          <a:xfrm>
            <a:off x="2172994" y="4540292"/>
            <a:ext cx="974947"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位余数</a:t>
            </a:r>
          </a:p>
        </p:txBody>
      </p:sp>
      <p:sp>
        <p:nvSpPr>
          <p:cNvPr id="71" name="文本框 70"/>
          <p:cNvSpPr txBox="1"/>
          <p:nvPr/>
        </p:nvSpPr>
        <p:spPr>
          <a:xfrm>
            <a:off x="8418406" y="4599538"/>
            <a:ext cx="2941808" cy="369332"/>
          </a:xfrm>
          <a:prstGeom prst="rect">
            <a:avLst/>
          </a:prstGeom>
          <a:noFill/>
        </p:spPr>
        <p:txBody>
          <a:bodyPr wrap="square" rtlCol="0">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rPr>
              <a:t>余数为</a:t>
            </a:r>
            <a:r>
              <a:rPr lang="en-US" altLang="zh-CN" b="1" dirty="0">
                <a:solidFill>
                  <a:schemeClr val="bg2">
                    <a:lumMod val="50000"/>
                  </a:schemeClr>
                </a:solidFill>
                <a:latin typeface="微软雅黑" panose="020B0503020204020204" pitchFamily="34" charset="-122"/>
                <a:ea typeface="微软雅黑" panose="020B0503020204020204" pitchFamily="34" charset="-122"/>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rPr>
              <a:t>正确，否则拒绝</a:t>
            </a:r>
          </a:p>
        </p:txBody>
      </p:sp>
      <p:grpSp>
        <p:nvGrpSpPr>
          <p:cNvPr id="20" name="组合 19"/>
          <p:cNvGrpSpPr/>
          <p:nvPr/>
        </p:nvGrpSpPr>
        <p:grpSpPr>
          <a:xfrm>
            <a:off x="1843022" y="3096096"/>
            <a:ext cx="1682844" cy="426771"/>
            <a:chOff x="1131388" y="3377549"/>
            <a:chExt cx="1613773" cy="426771"/>
          </a:xfrm>
          <a:solidFill>
            <a:schemeClr val="bg1"/>
          </a:solidFill>
        </p:grpSpPr>
        <p:sp>
          <p:nvSpPr>
            <p:cNvPr id="21" name="矩形 20"/>
            <p:cNvSpPr/>
            <p:nvPr/>
          </p:nvSpPr>
          <p:spPr>
            <a:xfrm>
              <a:off x="1177058" y="3377549"/>
              <a:ext cx="1553441" cy="42677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a:p>
          </p:txBody>
        </p:sp>
        <p:sp>
          <p:nvSpPr>
            <p:cNvPr id="22" name="矩形 21"/>
            <p:cNvSpPr/>
            <p:nvPr/>
          </p:nvSpPr>
          <p:spPr>
            <a:xfrm>
              <a:off x="113138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300" dirty="0">
                  <a:solidFill>
                    <a:schemeClr val="tx1"/>
                  </a:solidFill>
                  <a:latin typeface="Consolas" panose="020B0609020204030204" pitchFamily="49" charset="0"/>
                </a:rPr>
                <a:t>模</a:t>
              </a:r>
              <a:r>
                <a:rPr lang="en-US" altLang="zh-CN" b="1" spc="300" dirty="0">
                  <a:solidFill>
                    <a:schemeClr val="tx1"/>
                  </a:solidFill>
                  <a:latin typeface="Consolas" panose="020B0609020204030204" pitchFamily="49" charset="0"/>
                </a:rPr>
                <a:t>2</a:t>
              </a:r>
              <a:r>
                <a:rPr lang="zh-CN" altLang="en-US" b="1" spc="300" dirty="0">
                  <a:solidFill>
                    <a:schemeClr val="tx1"/>
                  </a:solidFill>
                  <a:latin typeface="Consolas" panose="020B0609020204030204" pitchFamily="49" charset="0"/>
                </a:rPr>
                <a:t>除法器</a:t>
              </a:r>
            </a:p>
          </p:txBody>
        </p:sp>
      </p:grpSp>
      <p:grpSp>
        <p:nvGrpSpPr>
          <p:cNvPr id="41" name="组合 40"/>
          <p:cNvGrpSpPr/>
          <p:nvPr/>
        </p:nvGrpSpPr>
        <p:grpSpPr>
          <a:xfrm>
            <a:off x="8801673" y="3104166"/>
            <a:ext cx="1682844" cy="426771"/>
            <a:chOff x="1177058" y="3377549"/>
            <a:chExt cx="1613773" cy="426771"/>
          </a:xfrm>
          <a:solidFill>
            <a:schemeClr val="bg1"/>
          </a:solidFill>
        </p:grpSpPr>
        <p:sp>
          <p:nvSpPr>
            <p:cNvPr id="42" name="矩形 41"/>
            <p:cNvSpPr/>
            <p:nvPr/>
          </p:nvSpPr>
          <p:spPr>
            <a:xfrm>
              <a:off x="1177058" y="3377549"/>
              <a:ext cx="1553441" cy="42677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矩形 42"/>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300" dirty="0">
                  <a:solidFill>
                    <a:schemeClr val="tx1"/>
                  </a:solidFill>
                  <a:latin typeface="Consolas" panose="020B0609020204030204" pitchFamily="49" charset="0"/>
                </a:rPr>
                <a:t>模</a:t>
              </a:r>
              <a:r>
                <a:rPr lang="en-US" altLang="zh-CN" b="1" spc="300" dirty="0">
                  <a:solidFill>
                    <a:schemeClr val="tx1"/>
                  </a:solidFill>
                  <a:latin typeface="Consolas" panose="020B0609020204030204" pitchFamily="49" charset="0"/>
                </a:rPr>
                <a:t>2</a:t>
              </a:r>
              <a:r>
                <a:rPr lang="zh-CN" altLang="en-US" b="1" spc="300" dirty="0">
                  <a:solidFill>
                    <a:schemeClr val="tx1"/>
                  </a:solidFill>
                  <a:latin typeface="Consolas" panose="020B0609020204030204" pitchFamily="49" charset="0"/>
                </a:rPr>
                <a:t>除法器</a:t>
              </a:r>
            </a:p>
          </p:txBody>
        </p:sp>
      </p:grpSp>
      <p:pic>
        <p:nvPicPr>
          <p:cNvPr id="44" name="图片 43"/>
          <p:cNvPicPr>
            <a:picLocks noChangeAspect="1"/>
          </p:cNvPicPr>
          <p:nvPr/>
        </p:nvPicPr>
        <p:blipFill>
          <a:blip r:embed="rId2"/>
          <a:stretch>
            <a:fillRect/>
          </a:stretch>
        </p:blipFill>
        <p:spPr>
          <a:xfrm>
            <a:off x="8270822" y="2380637"/>
            <a:ext cx="2716533" cy="709956"/>
          </a:xfrm>
          <a:prstGeom prst="rect">
            <a:avLst/>
          </a:prstGeom>
        </p:spPr>
      </p:pic>
      <p:sp>
        <p:nvSpPr>
          <p:cNvPr id="72" name="文本框 71"/>
          <p:cNvSpPr txBox="1"/>
          <p:nvPr/>
        </p:nvSpPr>
        <p:spPr>
          <a:xfrm>
            <a:off x="5509089" y="3515081"/>
            <a:ext cx="1388633"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不可靠传输</a:t>
            </a:r>
          </a:p>
        </p:txBody>
      </p:sp>
    </p:spTree>
    <p:extLst>
      <p:ext uri="{BB962C8B-B14F-4D97-AF65-F5344CB8AC3E}">
        <p14:creationId xmlns:p14="http://schemas.microsoft.com/office/powerpoint/2010/main" val="30821612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6725E-933B-4DC8-A9EA-F034AE240048}"/>
              </a:ext>
            </a:extLst>
          </p:cNvPr>
          <p:cNvSpPr>
            <a:spLocks noGrp="1"/>
          </p:cNvSpPr>
          <p:nvPr>
            <p:ph type="title"/>
          </p:nvPr>
        </p:nvSpPr>
        <p:spPr/>
        <p:txBody>
          <a:bodyPr/>
          <a:lstStyle/>
          <a:p>
            <a:r>
              <a:rPr lang="en-US" altLang="zh-CN" dirty="0"/>
              <a:t>CRC </a:t>
            </a:r>
            <a:r>
              <a:rPr lang="zh-CN" altLang="en-US" dirty="0"/>
              <a:t>编解码过程</a:t>
            </a:r>
          </a:p>
        </p:txBody>
      </p:sp>
      <p:grpSp>
        <p:nvGrpSpPr>
          <p:cNvPr id="4" name="组合 3">
            <a:extLst>
              <a:ext uri="{FF2B5EF4-FFF2-40B4-BE49-F238E27FC236}">
                <a16:creationId xmlns:a16="http://schemas.microsoft.com/office/drawing/2014/main" id="{B0163EA1-4977-4DD1-9EBF-23ACB2998EBA}"/>
              </a:ext>
            </a:extLst>
          </p:cNvPr>
          <p:cNvGrpSpPr/>
          <p:nvPr/>
        </p:nvGrpSpPr>
        <p:grpSpPr>
          <a:xfrm>
            <a:off x="1378216" y="976855"/>
            <a:ext cx="9695509" cy="5294057"/>
            <a:chOff x="1384278" y="767241"/>
            <a:chExt cx="9801083" cy="5351704"/>
          </a:xfrm>
        </p:grpSpPr>
        <p:sp>
          <p:nvSpPr>
            <p:cNvPr id="5" name="矩形 4">
              <a:extLst>
                <a:ext uri="{FF2B5EF4-FFF2-40B4-BE49-F238E27FC236}">
                  <a16:creationId xmlns:a16="http://schemas.microsoft.com/office/drawing/2014/main" id="{69AD41AF-1F97-4601-9A6F-8BB265A95935}"/>
                </a:ext>
              </a:extLst>
            </p:cNvPr>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a:extLst>
                <a:ext uri="{FF2B5EF4-FFF2-40B4-BE49-F238E27FC236}">
                  <a16:creationId xmlns:a16="http://schemas.microsoft.com/office/drawing/2014/main" id="{96C2CFFE-BFFE-4B62-86AD-621AE73B66C5}"/>
                </a:ext>
              </a:extLst>
            </p:cNvPr>
            <p:cNvGrpSpPr/>
            <p:nvPr/>
          </p:nvGrpSpPr>
          <p:grpSpPr>
            <a:xfrm>
              <a:off x="1743903" y="1636014"/>
              <a:ext cx="268985" cy="4107560"/>
              <a:chOff x="600903" y="1712214"/>
              <a:chExt cx="268985" cy="4107560"/>
            </a:xfrm>
          </p:grpSpPr>
          <p:sp>
            <p:nvSpPr>
              <p:cNvPr id="140" name="矩形 139">
                <a:extLst>
                  <a:ext uri="{FF2B5EF4-FFF2-40B4-BE49-F238E27FC236}">
                    <a16:creationId xmlns:a16="http://schemas.microsoft.com/office/drawing/2014/main" id="{D1225CCE-D1F1-48BC-9DFB-10F6A82F0EA4}"/>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a:extLst>
                  <a:ext uri="{FF2B5EF4-FFF2-40B4-BE49-F238E27FC236}">
                    <a16:creationId xmlns:a16="http://schemas.microsoft.com/office/drawing/2014/main" id="{040152AF-8B7B-43B7-8B2B-F5F783E9F87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id="{6604A8BC-E12E-4770-BD38-1ED71AF239B2}"/>
                  </a:ext>
                </a:extLst>
              </p:cNvPr>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1FFF88AF-FA94-41D9-95FA-41F7003FBB18}"/>
                </a:ext>
              </a:extLst>
            </p:cNvPr>
            <p:cNvGrpSpPr/>
            <p:nvPr/>
          </p:nvGrpSpPr>
          <p:grpSpPr>
            <a:xfrm>
              <a:off x="2005354" y="1636014"/>
              <a:ext cx="268985" cy="4107560"/>
              <a:chOff x="600903" y="1712214"/>
              <a:chExt cx="268985" cy="4107560"/>
            </a:xfrm>
          </p:grpSpPr>
          <p:sp>
            <p:nvSpPr>
              <p:cNvPr id="137" name="矩形 136">
                <a:extLst>
                  <a:ext uri="{FF2B5EF4-FFF2-40B4-BE49-F238E27FC236}">
                    <a16:creationId xmlns:a16="http://schemas.microsoft.com/office/drawing/2014/main" id="{32A6B822-D14B-4971-968F-8FCDC5131E39}"/>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a:extLst>
                  <a:ext uri="{FF2B5EF4-FFF2-40B4-BE49-F238E27FC236}">
                    <a16:creationId xmlns:a16="http://schemas.microsoft.com/office/drawing/2014/main" id="{74D0DF2B-0ED6-4B06-866E-85FE7DCFE62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a:extLst>
                  <a:ext uri="{FF2B5EF4-FFF2-40B4-BE49-F238E27FC236}">
                    <a16:creationId xmlns:a16="http://schemas.microsoft.com/office/drawing/2014/main" id="{00599FF8-FD45-4D7B-858E-0A7947F240B4}"/>
                  </a:ext>
                </a:extLst>
              </p:cNvPr>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430EE5F-6A97-447A-904C-A0967791E362}"/>
                </a:ext>
              </a:extLst>
            </p:cNvPr>
            <p:cNvGrpSpPr/>
            <p:nvPr/>
          </p:nvGrpSpPr>
          <p:grpSpPr>
            <a:xfrm>
              <a:off x="2266805" y="1636014"/>
              <a:ext cx="268985" cy="4107560"/>
              <a:chOff x="600903" y="1712214"/>
              <a:chExt cx="268985" cy="4107560"/>
            </a:xfrm>
          </p:grpSpPr>
          <p:sp>
            <p:nvSpPr>
              <p:cNvPr id="134" name="矩形 133">
                <a:extLst>
                  <a:ext uri="{FF2B5EF4-FFF2-40B4-BE49-F238E27FC236}">
                    <a16:creationId xmlns:a16="http://schemas.microsoft.com/office/drawing/2014/main" id="{D3FB9B74-957B-4EDB-A275-6AC9376559DE}"/>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a:extLst>
                  <a:ext uri="{FF2B5EF4-FFF2-40B4-BE49-F238E27FC236}">
                    <a16:creationId xmlns:a16="http://schemas.microsoft.com/office/drawing/2014/main" id="{FCFDC87B-4721-490B-9C70-025F8067B5C2}"/>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id="{BCBC57DA-4164-4D36-B11F-B65E08752DD5}"/>
                  </a:ext>
                </a:extLst>
              </p:cNvPr>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DBB143-8211-463D-A339-219E3BB9498B}"/>
                </a:ext>
              </a:extLst>
            </p:cNvPr>
            <p:cNvGrpSpPr/>
            <p:nvPr/>
          </p:nvGrpSpPr>
          <p:grpSpPr>
            <a:xfrm>
              <a:off x="2528255" y="1636014"/>
              <a:ext cx="268986" cy="4107560"/>
              <a:chOff x="600902" y="1712214"/>
              <a:chExt cx="268986" cy="4107560"/>
            </a:xfrm>
          </p:grpSpPr>
          <p:sp>
            <p:nvSpPr>
              <p:cNvPr id="131" name="矩形 130">
                <a:extLst>
                  <a:ext uri="{FF2B5EF4-FFF2-40B4-BE49-F238E27FC236}">
                    <a16:creationId xmlns:a16="http://schemas.microsoft.com/office/drawing/2014/main" id="{78BA7152-9971-4547-8367-B7DAAAB276E5}"/>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a:extLst>
                  <a:ext uri="{FF2B5EF4-FFF2-40B4-BE49-F238E27FC236}">
                    <a16:creationId xmlns:a16="http://schemas.microsoft.com/office/drawing/2014/main" id="{F597C811-39D2-49F1-B434-AE91AB8E9D1D}"/>
                  </a:ext>
                </a:extLst>
              </p:cNvPr>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a:extLst>
                  <a:ext uri="{FF2B5EF4-FFF2-40B4-BE49-F238E27FC236}">
                    <a16:creationId xmlns:a16="http://schemas.microsoft.com/office/drawing/2014/main" id="{02A1F17A-0380-4DAC-B2D9-DC4B4CCBC02A}"/>
                  </a:ext>
                </a:extLst>
              </p:cNvPr>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11167B4-B7AE-417D-8DD3-BE93675F8054}"/>
                </a:ext>
              </a:extLst>
            </p:cNvPr>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a:extLst>
                <a:ext uri="{FF2B5EF4-FFF2-40B4-BE49-F238E27FC236}">
                  <a16:creationId xmlns:a16="http://schemas.microsoft.com/office/drawing/2014/main" id="{264282D8-0DA7-4754-8870-8CFAFCF09177}"/>
                </a:ext>
              </a:extLst>
            </p:cNvPr>
            <p:cNvSpPr/>
            <p:nvPr/>
          </p:nvSpPr>
          <p:spPr>
            <a:xfrm>
              <a:off x="2797240" y="5426963"/>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a:extLst>
                <a:ext uri="{FF2B5EF4-FFF2-40B4-BE49-F238E27FC236}">
                  <a16:creationId xmlns:a16="http://schemas.microsoft.com/office/drawing/2014/main" id="{78E82DCA-3539-4132-B522-15D4801740B7}"/>
                </a:ext>
              </a:extLst>
            </p:cNvPr>
            <p:cNvSpPr/>
            <p:nvPr/>
          </p:nvSpPr>
          <p:spPr>
            <a:xfrm>
              <a:off x="3060471" y="5426963"/>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a:extLst>
                <a:ext uri="{FF2B5EF4-FFF2-40B4-BE49-F238E27FC236}">
                  <a16:creationId xmlns:a16="http://schemas.microsoft.com/office/drawing/2014/main" id="{720F138E-6FEC-400A-90A1-BC4385058DF0}"/>
                </a:ext>
              </a:extLst>
            </p:cNvPr>
            <p:cNvSpPr/>
            <p:nvPr/>
          </p:nvSpPr>
          <p:spPr>
            <a:xfrm>
              <a:off x="3311547" y="5426963"/>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a:extLst>
                <a:ext uri="{FF2B5EF4-FFF2-40B4-BE49-F238E27FC236}">
                  <a16:creationId xmlns:a16="http://schemas.microsoft.com/office/drawing/2014/main" id="{9B8E5169-F1D5-4BF4-A592-D8C2A4B5206C}"/>
                </a:ext>
              </a:extLst>
            </p:cNvPr>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67260FF-1107-4F3B-8F02-5ABEA898F16B}"/>
                </a:ext>
              </a:extLst>
            </p:cNvPr>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E3B6837-5D98-4B67-9479-3F53A2CA5EFF}"/>
                </a:ext>
              </a:extLst>
            </p:cNvPr>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159F7B2-F397-4CA6-A38D-A8751E6B336C}"/>
                </a:ext>
              </a:extLst>
            </p:cNvPr>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CD3EEF0-CD22-4FF9-82FD-6BB8FD22C3E6}"/>
                </a:ext>
              </a:extLst>
            </p:cNvPr>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574FC9C-D815-42B9-92CC-26EA9B690DC3}"/>
                </a:ext>
              </a:extLst>
            </p:cNvPr>
            <p:cNvCxnSpPr/>
            <p:nvPr/>
          </p:nvCxnSpPr>
          <p:spPr>
            <a:xfrm>
              <a:off x="3832980" y="2370167"/>
              <a:ext cx="0" cy="1363690"/>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690AB54-4DB9-491A-96F8-4634CFB9EFC6}"/>
                </a:ext>
              </a:extLst>
            </p:cNvPr>
            <p:cNvCxnSpPr/>
            <p:nvPr/>
          </p:nvCxnSpPr>
          <p:spPr>
            <a:xfrm>
              <a:off x="4059806"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9590576-04B0-4B63-A1F9-E8AB638C654B}"/>
                </a:ext>
              </a:extLst>
            </p:cNvPr>
            <p:cNvCxnSpPr/>
            <p:nvPr/>
          </p:nvCxnSpPr>
          <p:spPr>
            <a:xfrm>
              <a:off x="4286632"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997803-7468-416A-A394-A08797585DB1}"/>
                </a:ext>
              </a:extLst>
            </p:cNvPr>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845586B-DB7A-49E9-907A-85944346606C}"/>
                </a:ext>
              </a:extLst>
            </p:cNvPr>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52979E-B8EE-4AC7-A888-A4FDBF914B58}"/>
                </a:ext>
              </a:extLst>
            </p:cNvPr>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858C5A4-61FA-4FA3-90E3-7A588766A50B}"/>
                </a:ext>
              </a:extLst>
            </p:cNvPr>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73200B13-E0D0-43DA-AD13-1C1888E86D17}"/>
                </a:ext>
              </a:extLst>
            </p:cNvPr>
            <p:cNvGrpSpPr/>
            <p:nvPr/>
          </p:nvGrpSpPr>
          <p:grpSpPr>
            <a:xfrm>
              <a:off x="3655842" y="2023364"/>
              <a:ext cx="807928" cy="373354"/>
              <a:chOff x="2512842" y="2236475"/>
              <a:chExt cx="807928" cy="373354"/>
            </a:xfrm>
          </p:grpSpPr>
          <p:sp>
            <p:nvSpPr>
              <p:cNvPr id="128" name="矩形 127">
                <a:extLst>
                  <a:ext uri="{FF2B5EF4-FFF2-40B4-BE49-F238E27FC236}">
                    <a16:creationId xmlns:a16="http://schemas.microsoft.com/office/drawing/2014/main" id="{29959F20-4C45-4ED7-8381-74E2EB467F04}"/>
                  </a:ext>
                </a:extLst>
              </p:cNvPr>
              <p:cNvSpPr/>
              <p:nvPr/>
            </p:nvSpPr>
            <p:spPr>
              <a:xfrm>
                <a:off x="2512842"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29" name="矩形 128">
                <a:extLst>
                  <a:ext uri="{FF2B5EF4-FFF2-40B4-BE49-F238E27FC236}">
                    <a16:creationId xmlns:a16="http://schemas.microsoft.com/office/drawing/2014/main" id="{C3845EC9-C20B-4520-BE90-B8A4E96C3099}"/>
                  </a:ext>
                </a:extLst>
              </p:cNvPr>
              <p:cNvSpPr/>
              <p:nvPr/>
            </p:nvSpPr>
            <p:spPr>
              <a:xfrm>
                <a:off x="2729897"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30" name="矩形 129">
                <a:extLst>
                  <a:ext uri="{FF2B5EF4-FFF2-40B4-BE49-F238E27FC236}">
                    <a16:creationId xmlns:a16="http://schemas.microsoft.com/office/drawing/2014/main" id="{8C23ADC5-2CAB-4695-929E-3F4C5583400E}"/>
                  </a:ext>
                </a:extLst>
              </p:cNvPr>
              <p:cNvSpPr/>
              <p:nvPr/>
            </p:nvSpPr>
            <p:spPr>
              <a:xfrm>
                <a:off x="2946950"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grpSp>
        <p:cxnSp>
          <p:nvCxnSpPr>
            <p:cNvPr id="27" name="肘形连接符 165">
              <a:extLst>
                <a:ext uri="{FF2B5EF4-FFF2-40B4-BE49-F238E27FC236}">
                  <a16:creationId xmlns:a16="http://schemas.microsoft.com/office/drawing/2014/main" id="{95629D7E-89E8-4C95-8F7F-A38E7776BE6F}"/>
                </a:ext>
              </a:extLst>
            </p:cNvPr>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a:extLst>
                <a:ext uri="{FF2B5EF4-FFF2-40B4-BE49-F238E27FC236}">
                  <a16:creationId xmlns:a16="http://schemas.microsoft.com/office/drawing/2014/main" id="{DEDC92B7-9888-4158-8853-2CA368102FBE}"/>
                </a:ext>
              </a:extLst>
            </p:cNvPr>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2A72C9A-BE80-4292-A8EA-827A531B4299}"/>
                </a:ext>
              </a:extLst>
            </p:cNvPr>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a:extLst>
                <a:ext uri="{FF2B5EF4-FFF2-40B4-BE49-F238E27FC236}">
                  <a16:creationId xmlns:a16="http://schemas.microsoft.com/office/drawing/2014/main" id="{1434C5B2-DBB7-4FA3-9D48-EB1F9454F4B5}"/>
                </a:ext>
              </a:extLst>
            </p:cNvPr>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a:extLst>
                <a:ext uri="{FF2B5EF4-FFF2-40B4-BE49-F238E27FC236}">
                  <a16:creationId xmlns:a16="http://schemas.microsoft.com/office/drawing/2014/main" id="{1C5E7AAD-A028-4BF2-A6ED-1FF768DC9C39}"/>
                </a:ext>
              </a:extLst>
            </p:cNvPr>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a:extLst>
                <a:ext uri="{FF2B5EF4-FFF2-40B4-BE49-F238E27FC236}">
                  <a16:creationId xmlns:a16="http://schemas.microsoft.com/office/drawing/2014/main" id="{ACC3DC30-1DCB-4C16-94E1-4A8E7B080E7D}"/>
                </a:ext>
              </a:extLst>
            </p:cNvPr>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a:extLst>
                <a:ext uri="{FF2B5EF4-FFF2-40B4-BE49-F238E27FC236}">
                  <a16:creationId xmlns:a16="http://schemas.microsoft.com/office/drawing/2014/main" id="{C3BCF0B8-7C79-4497-9A5D-0DC3CDD1ED26}"/>
                </a:ext>
              </a:extLst>
            </p:cNvPr>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a:extLst>
                <a:ext uri="{FF2B5EF4-FFF2-40B4-BE49-F238E27FC236}">
                  <a16:creationId xmlns:a16="http://schemas.microsoft.com/office/drawing/2014/main" id="{2DC60C3A-9E21-4C43-85CF-A24F125F3B75}"/>
                </a:ext>
              </a:extLst>
            </p:cNvPr>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a:extLst>
                <a:ext uri="{FF2B5EF4-FFF2-40B4-BE49-F238E27FC236}">
                  <a16:creationId xmlns:a16="http://schemas.microsoft.com/office/drawing/2014/main" id="{FAE269DC-B8C5-49C4-9A99-45C7D1EDC44F}"/>
                </a:ext>
              </a:extLst>
            </p:cNvPr>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a:extLst>
                <a:ext uri="{FF2B5EF4-FFF2-40B4-BE49-F238E27FC236}">
                  <a16:creationId xmlns:a16="http://schemas.microsoft.com/office/drawing/2014/main" id="{7FC76ECB-9314-4F4C-AE1E-C65AC4457B13}"/>
                </a:ext>
              </a:extLst>
            </p:cNvPr>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a:extLst>
                <a:ext uri="{FF2B5EF4-FFF2-40B4-BE49-F238E27FC236}">
                  <a16:creationId xmlns:a16="http://schemas.microsoft.com/office/drawing/2014/main" id="{8B08AA28-1581-4D7D-9E21-3180434E833A}"/>
                </a:ext>
              </a:extLst>
            </p:cNvPr>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a:extLst>
                <a:ext uri="{FF2B5EF4-FFF2-40B4-BE49-F238E27FC236}">
                  <a16:creationId xmlns:a16="http://schemas.microsoft.com/office/drawing/2014/main" id="{D04924BC-C11B-4470-848A-547543BB6B7F}"/>
                </a:ext>
              </a:extLst>
            </p:cNvPr>
            <p:cNvSpPr/>
            <p:nvPr/>
          </p:nvSpPr>
          <p:spPr>
            <a:xfrm>
              <a:off x="2998307" y="5356279"/>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9" name="矩形 38">
              <a:extLst>
                <a:ext uri="{FF2B5EF4-FFF2-40B4-BE49-F238E27FC236}">
                  <a16:creationId xmlns:a16="http://schemas.microsoft.com/office/drawing/2014/main" id="{45D80C64-BF60-401A-A969-D03FE0813AF0}"/>
                </a:ext>
              </a:extLst>
            </p:cNvPr>
            <p:cNvSpPr/>
            <p:nvPr/>
          </p:nvSpPr>
          <p:spPr>
            <a:xfrm>
              <a:off x="3211266" y="5387713"/>
              <a:ext cx="472386" cy="373354"/>
            </a:xfrm>
            <a:prstGeom prst="rect">
              <a:avLst/>
            </a:prstGeom>
          </p:spPr>
          <p:txBody>
            <a:bodyPr wrap="square">
              <a:spAutoFit/>
            </a:bodyPr>
            <a:lstStyle/>
            <a:p>
              <a:pPr algn="ctr"/>
              <a:r>
                <a:rPr lang="en-US" altLang="zh-CN" dirty="0">
                  <a:latin typeface="+mn-ea"/>
                  <a:cs typeface="Times New Roman" panose="02020603050405020304" pitchFamily="18" charset="0"/>
                </a:rPr>
                <a:t>b</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40" name="矩形 39">
              <a:extLst>
                <a:ext uri="{FF2B5EF4-FFF2-40B4-BE49-F238E27FC236}">
                  <a16:creationId xmlns:a16="http://schemas.microsoft.com/office/drawing/2014/main" id="{260F9DFB-8C46-49E7-B0BC-37319E97CADE}"/>
                </a:ext>
              </a:extLst>
            </p:cNvPr>
            <p:cNvSpPr/>
            <p:nvPr/>
          </p:nvSpPr>
          <p:spPr>
            <a:xfrm>
              <a:off x="2711476" y="5389496"/>
              <a:ext cx="421867" cy="373354"/>
            </a:xfrm>
            <a:prstGeom prst="rect">
              <a:avLst/>
            </a:prstGeom>
          </p:spPr>
          <p:txBody>
            <a:bodyPr wrap="square">
              <a:spAutoFit/>
            </a:bodyPr>
            <a:lstStyle/>
            <a:p>
              <a:pPr algn="ctr"/>
              <a:r>
                <a:rPr lang="en-US" altLang="zh-CN" dirty="0" err="1">
                  <a:latin typeface="+mn-ea"/>
                  <a:cs typeface="Times New Roman" panose="02020603050405020304" pitchFamily="18" charset="0"/>
                </a:rPr>
                <a:t>b</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41" name="矩形 40">
              <a:extLst>
                <a:ext uri="{FF2B5EF4-FFF2-40B4-BE49-F238E27FC236}">
                  <a16:creationId xmlns:a16="http://schemas.microsoft.com/office/drawing/2014/main" id="{98A705E8-5581-4D46-B79C-6C8C865B563E}"/>
                </a:ext>
              </a:extLst>
            </p:cNvPr>
            <p:cNvSpPr/>
            <p:nvPr/>
          </p:nvSpPr>
          <p:spPr>
            <a:xfrm>
              <a:off x="1861765"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42" name="矩形 41">
              <a:extLst>
                <a:ext uri="{FF2B5EF4-FFF2-40B4-BE49-F238E27FC236}">
                  <a16:creationId xmlns:a16="http://schemas.microsoft.com/office/drawing/2014/main" id="{03524290-FB03-4B98-9DDA-A351BCB7D51E}"/>
                </a:ext>
              </a:extLst>
            </p:cNvPr>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a:extLst>
                <a:ext uri="{FF2B5EF4-FFF2-40B4-BE49-F238E27FC236}">
                  <a16:creationId xmlns:a16="http://schemas.microsoft.com/office/drawing/2014/main" id="{CE665704-052D-4B76-9F81-F50376A08E39}"/>
                </a:ext>
              </a:extLst>
            </p:cNvPr>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a:extLst>
                <a:ext uri="{FF2B5EF4-FFF2-40B4-BE49-F238E27FC236}">
                  <a16:creationId xmlns:a16="http://schemas.microsoft.com/office/drawing/2014/main" id="{18ABD7AE-D481-4E7C-8C2A-5688A91122CD}"/>
                </a:ext>
              </a:extLst>
            </p:cNvPr>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5" name="矩形 44">
              <a:extLst>
                <a:ext uri="{FF2B5EF4-FFF2-40B4-BE49-F238E27FC236}">
                  <a16:creationId xmlns:a16="http://schemas.microsoft.com/office/drawing/2014/main" id="{453270B6-B9DC-45B7-854B-85686171B261}"/>
                </a:ext>
              </a:extLst>
            </p:cNvPr>
            <p:cNvSpPr/>
            <p:nvPr/>
          </p:nvSpPr>
          <p:spPr>
            <a:xfrm>
              <a:off x="6887620" y="1151285"/>
              <a:ext cx="4297741"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6" name="矩形 45">
              <a:extLst>
                <a:ext uri="{FF2B5EF4-FFF2-40B4-BE49-F238E27FC236}">
                  <a16:creationId xmlns:a16="http://schemas.microsoft.com/office/drawing/2014/main" id="{9FCFC941-3B0F-4A6C-8632-BD9C24DC2A59}"/>
                </a:ext>
              </a:extLst>
            </p:cNvPr>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a:extLst>
                <a:ext uri="{FF2B5EF4-FFF2-40B4-BE49-F238E27FC236}">
                  <a16:creationId xmlns:a16="http://schemas.microsoft.com/office/drawing/2014/main" id="{4AE668E7-B1A6-4A35-BDC5-B16BB27A1335}"/>
                </a:ext>
              </a:extLst>
            </p:cNvPr>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a:extLst>
                <a:ext uri="{FF2B5EF4-FFF2-40B4-BE49-F238E27FC236}">
                  <a16:creationId xmlns:a16="http://schemas.microsoft.com/office/drawing/2014/main" id="{DFC30D58-2492-4539-877E-01E9464128EE}"/>
                </a:ext>
              </a:extLst>
            </p:cNvPr>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a:extLst>
                <a:ext uri="{FF2B5EF4-FFF2-40B4-BE49-F238E27FC236}">
                  <a16:creationId xmlns:a16="http://schemas.microsoft.com/office/drawing/2014/main" id="{DCCF63FC-B89A-4529-B225-C63ED83501DD}"/>
                </a:ext>
              </a:extLst>
            </p:cNvPr>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a:extLst>
                <a:ext uri="{FF2B5EF4-FFF2-40B4-BE49-F238E27FC236}">
                  <a16:creationId xmlns:a16="http://schemas.microsoft.com/office/drawing/2014/main" id="{07A2130F-37DB-403D-90EB-6C93782F534C}"/>
                </a:ext>
              </a:extLst>
            </p:cNvPr>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CBD4ACC-90BB-49F3-B780-1DF358C79429}"/>
                </a:ext>
              </a:extLst>
            </p:cNvPr>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a:extLst>
                <a:ext uri="{FF2B5EF4-FFF2-40B4-BE49-F238E27FC236}">
                  <a16:creationId xmlns:a16="http://schemas.microsoft.com/office/drawing/2014/main" id="{F02BC43F-2B00-41C7-850F-014EBBCC9A3F}"/>
                </a:ext>
              </a:extLst>
            </p:cNvPr>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a:extLst>
                <a:ext uri="{FF2B5EF4-FFF2-40B4-BE49-F238E27FC236}">
                  <a16:creationId xmlns:a16="http://schemas.microsoft.com/office/drawing/2014/main" id="{287D9806-4643-46AF-8D9B-05B55B93934B}"/>
                </a:ext>
              </a:extLst>
            </p:cNvPr>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a:extLst>
                <a:ext uri="{FF2B5EF4-FFF2-40B4-BE49-F238E27FC236}">
                  <a16:creationId xmlns:a16="http://schemas.microsoft.com/office/drawing/2014/main" id="{8F28C7B8-F6F8-4E0E-BF16-65A562AE2F0B}"/>
                </a:ext>
              </a:extLst>
            </p:cNvPr>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a:extLst>
                <a:ext uri="{FF2B5EF4-FFF2-40B4-BE49-F238E27FC236}">
                  <a16:creationId xmlns:a16="http://schemas.microsoft.com/office/drawing/2014/main" id="{CF13AB57-C061-4968-823B-27A34F5907DC}"/>
                </a:ext>
              </a:extLst>
            </p:cNvPr>
            <p:cNvSpPr/>
            <p:nvPr/>
          </p:nvSpPr>
          <p:spPr>
            <a:xfrm>
              <a:off x="9353007"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56" name="矩形 55">
              <a:extLst>
                <a:ext uri="{FF2B5EF4-FFF2-40B4-BE49-F238E27FC236}">
                  <a16:creationId xmlns:a16="http://schemas.microsoft.com/office/drawing/2014/main" id="{39D13EAF-8779-4E5A-B389-31872E037FD4}"/>
                </a:ext>
              </a:extLst>
            </p:cNvPr>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a:extLst>
                <a:ext uri="{FF2B5EF4-FFF2-40B4-BE49-F238E27FC236}">
                  <a16:creationId xmlns:a16="http://schemas.microsoft.com/office/drawing/2014/main" id="{052DDC3E-824F-4165-BFD1-4A062CCAFBAC}"/>
                </a:ext>
              </a:extLst>
            </p:cNvPr>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a:extLst>
                <a:ext uri="{FF2B5EF4-FFF2-40B4-BE49-F238E27FC236}">
                  <a16:creationId xmlns:a16="http://schemas.microsoft.com/office/drawing/2014/main" id="{957A0000-0B28-44E7-8D87-58782B8790BC}"/>
                </a:ext>
              </a:extLst>
            </p:cNvPr>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a:extLst>
                <a:ext uri="{FF2B5EF4-FFF2-40B4-BE49-F238E27FC236}">
                  <a16:creationId xmlns:a16="http://schemas.microsoft.com/office/drawing/2014/main" id="{C1141EFB-3310-4219-B9D7-DEC1A6B11EEE}"/>
                </a:ext>
              </a:extLst>
            </p:cNvPr>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a:extLst>
                <a:ext uri="{FF2B5EF4-FFF2-40B4-BE49-F238E27FC236}">
                  <a16:creationId xmlns:a16="http://schemas.microsoft.com/office/drawing/2014/main" id="{F1B5BDBF-A9D7-4E60-A468-AA399C6BBF50}"/>
                </a:ext>
              </a:extLst>
            </p:cNvPr>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a:extLst>
                <a:ext uri="{FF2B5EF4-FFF2-40B4-BE49-F238E27FC236}">
                  <a16:creationId xmlns:a16="http://schemas.microsoft.com/office/drawing/2014/main" id="{F9D71C28-7EC0-424C-B634-E9C87F6BBB8D}"/>
                </a:ext>
              </a:extLst>
            </p:cNvPr>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a:extLst>
                <a:ext uri="{FF2B5EF4-FFF2-40B4-BE49-F238E27FC236}">
                  <a16:creationId xmlns:a16="http://schemas.microsoft.com/office/drawing/2014/main" id="{DE66B998-F786-46A7-A8DE-69C70059F39D}"/>
                </a:ext>
              </a:extLst>
            </p:cNvPr>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a:extLst>
                <a:ext uri="{FF2B5EF4-FFF2-40B4-BE49-F238E27FC236}">
                  <a16:creationId xmlns:a16="http://schemas.microsoft.com/office/drawing/2014/main" id="{AFE6639E-DE2A-442C-ABC4-655665E2D441}"/>
                </a:ext>
              </a:extLst>
            </p:cNvPr>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a:extLst>
                <a:ext uri="{FF2B5EF4-FFF2-40B4-BE49-F238E27FC236}">
                  <a16:creationId xmlns:a16="http://schemas.microsoft.com/office/drawing/2014/main" id="{B5580D90-3783-46E4-AC16-C74F437E5E5F}"/>
                </a:ext>
              </a:extLst>
            </p:cNvPr>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a:extLst>
                <a:ext uri="{FF2B5EF4-FFF2-40B4-BE49-F238E27FC236}">
                  <a16:creationId xmlns:a16="http://schemas.microsoft.com/office/drawing/2014/main" id="{E4B9C547-6D8D-406B-BA9F-AB0E66BD8216}"/>
                </a:ext>
              </a:extLst>
            </p:cNvPr>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39F0F7F3-0BE4-43CA-9787-7D53E9D80A2B}"/>
                </a:ext>
              </a:extLst>
            </p:cNvPr>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8B61756D-6468-4A5F-8A8F-907C53A4206C}"/>
                </a:ext>
              </a:extLst>
            </p:cNvPr>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E83FE9D9-8B79-43C0-93F1-946075237C80}"/>
                </a:ext>
              </a:extLst>
            </p:cNvPr>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a:extLst>
                <a:ext uri="{FF2B5EF4-FFF2-40B4-BE49-F238E27FC236}">
                  <a16:creationId xmlns:a16="http://schemas.microsoft.com/office/drawing/2014/main" id="{C4A5C639-D5C8-48C5-B49D-9474901B447B}"/>
                </a:ext>
              </a:extLst>
            </p:cNvPr>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a:extLst>
                <a:ext uri="{FF2B5EF4-FFF2-40B4-BE49-F238E27FC236}">
                  <a16:creationId xmlns:a16="http://schemas.microsoft.com/office/drawing/2014/main" id="{B2C21B94-7C7B-4376-B177-03ACFF0A378D}"/>
                </a:ext>
              </a:extLst>
            </p:cNvPr>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a:extLst>
                <a:ext uri="{FF2B5EF4-FFF2-40B4-BE49-F238E27FC236}">
                  <a16:creationId xmlns:a16="http://schemas.microsoft.com/office/drawing/2014/main" id="{C6D53781-1336-4E4B-B079-8447B5936E76}"/>
                </a:ext>
              </a:extLst>
            </p:cNvPr>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a:extLst>
                <a:ext uri="{FF2B5EF4-FFF2-40B4-BE49-F238E27FC236}">
                  <a16:creationId xmlns:a16="http://schemas.microsoft.com/office/drawing/2014/main" id="{5AD47931-CC39-453D-BD3D-F997D536BAE6}"/>
                </a:ext>
              </a:extLst>
            </p:cNvPr>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a:extLst>
                <a:ext uri="{FF2B5EF4-FFF2-40B4-BE49-F238E27FC236}">
                  <a16:creationId xmlns:a16="http://schemas.microsoft.com/office/drawing/2014/main" id="{54EAB99A-B530-44F9-9E57-0EF20EA39802}"/>
                </a:ext>
              </a:extLst>
            </p:cNvPr>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a:extLst>
                <a:ext uri="{FF2B5EF4-FFF2-40B4-BE49-F238E27FC236}">
                  <a16:creationId xmlns:a16="http://schemas.microsoft.com/office/drawing/2014/main" id="{EB93154A-0D80-4C84-A5A1-B0C3AD1E76F5}"/>
                </a:ext>
              </a:extLst>
            </p:cNvPr>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a:extLst>
                <a:ext uri="{FF2B5EF4-FFF2-40B4-BE49-F238E27FC236}">
                  <a16:creationId xmlns:a16="http://schemas.microsoft.com/office/drawing/2014/main" id="{1E9B6F3D-CDB0-48D7-96C3-38986F951B3F}"/>
                </a:ext>
              </a:extLst>
            </p:cNvPr>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DED8F91A-5EC4-4F6C-BB8B-3967D86079C3}"/>
                </a:ext>
              </a:extLst>
            </p:cNvPr>
            <p:cNvCxnSpPr>
              <a:stCxn id="110" idx="1"/>
            </p:cNvCxnSpPr>
            <p:nvPr/>
          </p:nvCxnSpPr>
          <p:spPr>
            <a:xfrm flipH="1">
              <a:off x="3584967" y="5574391"/>
              <a:ext cx="5604626"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506FE3F-3914-40AA-A4A6-8BD47A77F963}"/>
                </a:ext>
              </a:extLst>
            </p:cNvPr>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8D5652C-5FA7-40DC-A1A0-201A3CBE0098}"/>
                </a:ext>
              </a:extLst>
            </p:cNvPr>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C35DA5A4-FBE9-4D59-9BDD-4CEF3C5892B0}"/>
                </a:ext>
              </a:extLst>
            </p:cNvPr>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225F9F6-01AB-454F-B41F-2A778588672B}"/>
                </a:ext>
              </a:extLst>
            </p:cNvPr>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1F5231F-98B8-4D3D-B206-19B4C792E669}"/>
                </a:ext>
              </a:extLst>
            </p:cNvPr>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C620919-2813-4CB2-A255-E85AA148E460}"/>
                </a:ext>
              </a:extLst>
            </p:cNvPr>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1130091-94A2-4CA0-BCF0-74AD38970F3D}"/>
                </a:ext>
              </a:extLst>
            </p:cNvPr>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F0ED1F7-3DB8-4D9B-B8BA-AF382BFFD151}"/>
                </a:ext>
              </a:extLst>
            </p:cNvPr>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6D187346-C305-4D1F-BA47-8544A5B9611E}"/>
                </a:ext>
              </a:extLst>
            </p:cNvPr>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3835E4D-0BE5-4488-9D3D-B69DE95754FE}"/>
                </a:ext>
              </a:extLst>
            </p:cNvPr>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A7FA270-C056-4927-81B0-A04769CB4076}"/>
                </a:ext>
              </a:extLst>
            </p:cNvPr>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2041159-F9C3-4D47-96D0-02EBED03F30B}"/>
                </a:ext>
              </a:extLst>
            </p:cNvPr>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CD8EF17-11F7-4A6A-881B-C6BCC066A567}"/>
                </a:ext>
              </a:extLst>
            </p:cNvPr>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00A3568-6DAB-49DB-B441-26A1DED4D4A7}"/>
                </a:ext>
              </a:extLst>
            </p:cNvPr>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0919B6-DD03-4AC8-9151-E847DC34569B}"/>
                </a:ext>
              </a:extLst>
            </p:cNvPr>
            <p:cNvCxnSpPr/>
            <p:nvPr/>
          </p:nvCxnSpPr>
          <p:spPr>
            <a:xfrm flipH="1">
              <a:off x="8568565" y="4724574"/>
              <a:ext cx="1791133"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9D89E72-4A96-488E-B6BD-80CF86FDC9F4}"/>
                </a:ext>
              </a:extLst>
            </p:cNvPr>
            <p:cNvCxnSpPr/>
            <p:nvPr/>
          </p:nvCxnSpPr>
          <p:spPr>
            <a:xfrm flipH="1">
              <a:off x="8800116" y="4587853"/>
              <a:ext cx="1839116"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67A86A-BEB6-475B-9FB9-05900CAE079A}"/>
                </a:ext>
              </a:extLst>
            </p:cNvPr>
            <p:cNvCxnSpPr/>
            <p:nvPr/>
          </p:nvCxnSpPr>
          <p:spPr>
            <a:xfrm flipH="1">
              <a:off x="9053715" y="4451132"/>
              <a:ext cx="1824633"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B4CCEA0-253A-4262-9DF5-F006A75B96ED}"/>
                </a:ext>
              </a:extLst>
            </p:cNvPr>
            <p:cNvCxnSpPr/>
            <p:nvPr/>
          </p:nvCxnSpPr>
          <p:spPr>
            <a:xfrm flipV="1">
              <a:off x="10372338" y="4724574"/>
              <a:ext cx="0" cy="687822"/>
            </a:xfrm>
            <a:prstGeom prst="straightConnector1">
              <a:avLst/>
            </a:prstGeom>
            <a:ln w="28575" cap="sq">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D7B455D-E2F6-4A42-BC51-C774B8872030}"/>
                </a:ext>
              </a:extLst>
            </p:cNvPr>
            <p:cNvCxnSpPr/>
            <p:nvPr/>
          </p:nvCxnSpPr>
          <p:spPr>
            <a:xfrm flipV="1">
              <a:off x="10631699" y="4587853"/>
              <a:ext cx="0" cy="824544"/>
            </a:xfrm>
            <a:prstGeom prst="straightConnector1">
              <a:avLst/>
            </a:prstGeom>
            <a:ln w="28575" cap="sq">
              <a:solidFill>
                <a:schemeClr val="tx1"/>
              </a:solidFill>
              <a:prstDash val="solid"/>
              <a:beve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1B87568-5076-44F6-A095-5AC91F6191E7}"/>
                </a:ext>
              </a:extLst>
            </p:cNvPr>
            <p:cNvCxnSpPr/>
            <p:nvPr/>
          </p:nvCxnSpPr>
          <p:spPr>
            <a:xfrm flipV="1">
              <a:off x="10882333" y="4451132"/>
              <a:ext cx="0" cy="961265"/>
            </a:xfrm>
            <a:prstGeom prst="straightConnector1">
              <a:avLst/>
            </a:prstGeom>
            <a:ln w="28575" cap="sq">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D3491B48-A762-476C-B877-5D009C6A2942}"/>
                </a:ext>
              </a:extLst>
            </p:cNvPr>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B63F636-D2FE-47D0-9EBA-0623449A2EC5}"/>
                </a:ext>
              </a:extLst>
            </p:cNvPr>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EFD3BED-0F90-4A18-8159-A25EAAB33D03}"/>
                </a:ext>
              </a:extLst>
            </p:cNvPr>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1F770BB0-BC25-4283-AA18-D3731F6323A3}"/>
                </a:ext>
              </a:extLst>
            </p:cNvPr>
            <p:cNvGrpSpPr/>
            <p:nvPr/>
          </p:nvGrpSpPr>
          <p:grpSpPr>
            <a:xfrm>
              <a:off x="9324085" y="1947454"/>
              <a:ext cx="784353" cy="389318"/>
              <a:chOff x="9371710" y="1947453"/>
              <a:chExt cx="784353" cy="2410673"/>
            </a:xfrm>
          </p:grpSpPr>
          <p:cxnSp>
            <p:nvCxnSpPr>
              <p:cNvPr id="124" name="直接箭头连接符 123">
                <a:extLst>
                  <a:ext uri="{FF2B5EF4-FFF2-40B4-BE49-F238E27FC236}">
                    <a16:creationId xmlns:a16="http://schemas.microsoft.com/office/drawing/2014/main" id="{3C32F1F3-D3C4-4150-83AF-4B875C6AC138}"/>
                  </a:ext>
                </a:extLst>
              </p:cNvPr>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70ABF2D-C672-4E95-8296-FD2964D1707D}"/>
                  </a:ext>
                </a:extLst>
              </p:cNvPr>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350DB6B-EF12-4327-8E6D-A1AD9DB3F9CD}"/>
                  </a:ext>
                </a:extLst>
              </p:cNvPr>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EFB5D8A2-6A07-47CE-9D02-186A4D0D1911}"/>
                  </a:ext>
                </a:extLst>
              </p:cNvPr>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a:extLst>
                <a:ext uri="{FF2B5EF4-FFF2-40B4-BE49-F238E27FC236}">
                  <a16:creationId xmlns:a16="http://schemas.microsoft.com/office/drawing/2014/main" id="{FAD9448B-9150-42DD-9D56-9DF48E6CB001}"/>
                </a:ext>
              </a:extLst>
            </p:cNvPr>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7D053538-6DF8-4B44-9495-327E58FC99ED}"/>
                </a:ext>
              </a:extLst>
            </p:cNvPr>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B5B9A20B-A198-401A-9AD9-34378568B991}"/>
                </a:ext>
              </a:extLst>
            </p:cNvPr>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3DB1E97F-5A39-4360-B13A-68F7518F6205}"/>
                </a:ext>
              </a:extLst>
            </p:cNvPr>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a:extLst>
                <a:ext uri="{FF2B5EF4-FFF2-40B4-BE49-F238E27FC236}">
                  <a16:creationId xmlns:a16="http://schemas.microsoft.com/office/drawing/2014/main" id="{BB73B06E-E44D-4775-B73E-3CF9C03BC83B}"/>
                </a:ext>
              </a:extLst>
            </p:cNvPr>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a:extLst>
                <a:ext uri="{FF2B5EF4-FFF2-40B4-BE49-F238E27FC236}">
                  <a16:creationId xmlns:a16="http://schemas.microsoft.com/office/drawing/2014/main" id="{44D6C476-B1E5-454B-929C-A387C3BCDF99}"/>
                </a:ext>
              </a:extLst>
            </p:cNvPr>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a:extLst>
                <a:ext uri="{FF2B5EF4-FFF2-40B4-BE49-F238E27FC236}">
                  <a16:creationId xmlns:a16="http://schemas.microsoft.com/office/drawing/2014/main" id="{008A28C2-C45B-4D5E-B009-A63A4C475C4F}"/>
                </a:ext>
              </a:extLst>
            </p:cNvPr>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p>
          </p:txBody>
        </p:sp>
        <p:sp>
          <p:nvSpPr>
            <p:cNvPr id="108" name="矩形 107">
              <a:extLst>
                <a:ext uri="{FF2B5EF4-FFF2-40B4-BE49-F238E27FC236}">
                  <a16:creationId xmlns:a16="http://schemas.microsoft.com/office/drawing/2014/main" id="{F4833BCB-5530-409D-95BB-61F3EEA16552}"/>
                </a:ext>
              </a:extLst>
            </p:cNvPr>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p>
          </p:txBody>
        </p:sp>
        <p:sp>
          <p:nvSpPr>
            <p:cNvPr id="109" name="矩形 108">
              <a:extLst>
                <a:ext uri="{FF2B5EF4-FFF2-40B4-BE49-F238E27FC236}">
                  <a16:creationId xmlns:a16="http://schemas.microsoft.com/office/drawing/2014/main" id="{042FDBC7-F7E1-4052-AB2B-A5810092D5E6}"/>
                </a:ext>
              </a:extLst>
            </p:cNvPr>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a:extLst>
                <a:ext uri="{FF2B5EF4-FFF2-40B4-BE49-F238E27FC236}">
                  <a16:creationId xmlns:a16="http://schemas.microsoft.com/office/drawing/2014/main" id="{8A54A3D0-7E7F-47DD-86C9-7FA20424B002}"/>
                </a:ext>
              </a:extLst>
            </p:cNvPr>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a:extLst>
                <a:ext uri="{FF2B5EF4-FFF2-40B4-BE49-F238E27FC236}">
                  <a16:creationId xmlns:a16="http://schemas.microsoft.com/office/drawing/2014/main" id="{080BBB0F-52EF-4C93-B60C-E7806D5A227E}"/>
                </a:ext>
              </a:extLst>
            </p:cNvPr>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a:extLst>
                <a:ext uri="{FF2B5EF4-FFF2-40B4-BE49-F238E27FC236}">
                  <a16:creationId xmlns:a16="http://schemas.microsoft.com/office/drawing/2014/main" id="{1DC5B54F-5338-4D19-980B-534D375AE1B7}"/>
                </a:ext>
              </a:extLst>
            </p:cNvPr>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a:extLst>
                <a:ext uri="{FF2B5EF4-FFF2-40B4-BE49-F238E27FC236}">
                  <a16:creationId xmlns:a16="http://schemas.microsoft.com/office/drawing/2014/main" id="{5F36E544-9C4D-48C6-92BE-2B433E46615E}"/>
                </a:ext>
              </a:extLst>
            </p:cNvPr>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a:extLst>
                <a:ext uri="{FF2B5EF4-FFF2-40B4-BE49-F238E27FC236}">
                  <a16:creationId xmlns:a16="http://schemas.microsoft.com/office/drawing/2014/main" id="{3804E30E-E524-42C9-ACF0-16B270BBF95C}"/>
                </a:ext>
              </a:extLst>
            </p:cNvPr>
            <p:cNvSpPr/>
            <p:nvPr/>
          </p:nvSpPr>
          <p:spPr>
            <a:xfrm>
              <a:off x="10242930" y="5416085"/>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a:extLst>
                <a:ext uri="{FF2B5EF4-FFF2-40B4-BE49-F238E27FC236}">
                  <a16:creationId xmlns:a16="http://schemas.microsoft.com/office/drawing/2014/main" id="{44BAB525-0C11-4679-90DD-66666AA3EC1E}"/>
                </a:ext>
              </a:extLst>
            </p:cNvPr>
            <p:cNvSpPr/>
            <p:nvPr/>
          </p:nvSpPr>
          <p:spPr>
            <a:xfrm>
              <a:off x="10506161" y="5416085"/>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a:extLst>
                <a:ext uri="{FF2B5EF4-FFF2-40B4-BE49-F238E27FC236}">
                  <a16:creationId xmlns:a16="http://schemas.microsoft.com/office/drawing/2014/main" id="{B880952C-96A9-490D-85FE-EAAE182ABB33}"/>
                </a:ext>
              </a:extLst>
            </p:cNvPr>
            <p:cNvSpPr/>
            <p:nvPr/>
          </p:nvSpPr>
          <p:spPr>
            <a:xfrm>
              <a:off x="10757237" y="5416085"/>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a:extLst>
                <a:ext uri="{FF2B5EF4-FFF2-40B4-BE49-F238E27FC236}">
                  <a16:creationId xmlns:a16="http://schemas.microsoft.com/office/drawing/2014/main" id="{A3F5BF1F-C057-47FD-BE0D-D2B6EC939FC0}"/>
                </a:ext>
              </a:extLst>
            </p:cNvPr>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a:extLst>
                <a:ext uri="{FF2B5EF4-FFF2-40B4-BE49-F238E27FC236}">
                  <a16:creationId xmlns:a16="http://schemas.microsoft.com/office/drawing/2014/main" id="{B995BA3D-B7D8-4228-BA0C-DF105257A8BA}"/>
                </a:ext>
              </a:extLst>
            </p:cNvPr>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a:extLst>
                <a:ext uri="{FF2B5EF4-FFF2-40B4-BE49-F238E27FC236}">
                  <a16:creationId xmlns:a16="http://schemas.microsoft.com/office/drawing/2014/main" id="{F9D5FC05-E58F-4DB6-BE36-E8FE80FAA8CD}"/>
                </a:ext>
              </a:extLst>
            </p:cNvPr>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a:extLst>
                <a:ext uri="{FF2B5EF4-FFF2-40B4-BE49-F238E27FC236}">
                  <a16:creationId xmlns:a16="http://schemas.microsoft.com/office/drawing/2014/main" id="{462ACD7E-752A-4E02-9A06-4131EAC2850F}"/>
                </a:ext>
              </a:extLst>
            </p:cNvPr>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a:extLst>
                <a:ext uri="{FF2B5EF4-FFF2-40B4-BE49-F238E27FC236}">
                  <a16:creationId xmlns:a16="http://schemas.microsoft.com/office/drawing/2014/main" id="{094CE181-D328-423D-8683-E1EC13551053}"/>
                </a:ext>
              </a:extLst>
            </p:cNvPr>
            <p:cNvSpPr/>
            <p:nvPr/>
          </p:nvSpPr>
          <p:spPr>
            <a:xfrm>
              <a:off x="10454043" y="5344601"/>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2" name="矩形 121">
              <a:extLst>
                <a:ext uri="{FF2B5EF4-FFF2-40B4-BE49-F238E27FC236}">
                  <a16:creationId xmlns:a16="http://schemas.microsoft.com/office/drawing/2014/main" id="{6D2311B9-0379-4308-894D-D14802F1A10B}"/>
                </a:ext>
              </a:extLst>
            </p:cNvPr>
            <p:cNvSpPr/>
            <p:nvPr/>
          </p:nvSpPr>
          <p:spPr>
            <a:xfrm>
              <a:off x="10622498" y="5382079"/>
              <a:ext cx="530885" cy="373354"/>
            </a:xfrm>
            <a:prstGeom prst="rect">
              <a:avLst/>
            </a:prstGeom>
          </p:spPr>
          <p:txBody>
            <a:bodyPr wrap="square">
              <a:spAutoFit/>
            </a:bodyPr>
            <a:lstStyle/>
            <a:p>
              <a:pPr algn="ctr"/>
              <a:r>
                <a:rPr lang="en-US" altLang="zh-CN" dirty="0">
                  <a:latin typeface="+mn-ea"/>
                  <a:cs typeface="Times New Roman" panose="02020603050405020304" pitchFamily="18" charset="0"/>
                </a:rPr>
                <a:t>d</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3" name="矩形 122">
              <a:extLst>
                <a:ext uri="{FF2B5EF4-FFF2-40B4-BE49-F238E27FC236}">
                  <a16:creationId xmlns:a16="http://schemas.microsoft.com/office/drawing/2014/main" id="{5EB93C75-40F7-4D4E-BC8A-CF1389E178B6}"/>
                </a:ext>
              </a:extLst>
            </p:cNvPr>
            <p:cNvSpPr/>
            <p:nvPr/>
          </p:nvSpPr>
          <p:spPr>
            <a:xfrm flipH="1">
              <a:off x="10131955" y="5389264"/>
              <a:ext cx="502538" cy="373354"/>
            </a:xfrm>
            <a:prstGeom prst="rect">
              <a:avLst/>
            </a:prstGeom>
          </p:spPr>
          <p:txBody>
            <a:bodyPr wrap="square">
              <a:spAutoFit/>
            </a:bodyPr>
            <a:lstStyle/>
            <a:p>
              <a:pPr algn="ctr"/>
              <a:r>
                <a:rPr lang="en-US" altLang="zh-CN" dirty="0" err="1">
                  <a:latin typeface="+mn-ea"/>
                  <a:cs typeface="Times New Roman" panose="02020603050405020304" pitchFamily="18" charset="0"/>
                </a:rPr>
                <a:t>d</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grpSp>
    </p:spTree>
    <p:extLst>
      <p:ext uri="{BB962C8B-B14F-4D97-AF65-F5344CB8AC3E}">
        <p14:creationId xmlns:p14="http://schemas.microsoft.com/office/powerpoint/2010/main" val="541109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任意位发生错误都应使余数不为</a:t>
            </a:r>
            <a:r>
              <a:rPr lang="en-US" altLang="zh-CN" sz="2400" dirty="0"/>
              <a:t>0</a:t>
            </a:r>
          </a:p>
          <a:p>
            <a:pPr lvl="1" eaLnBrk="1" hangingPunct="1">
              <a:lnSpc>
                <a:spcPct val="150000"/>
              </a:lnSpc>
            </a:pPr>
            <a:r>
              <a:rPr lang="zh-CN" altLang="en-US" sz="2400" dirty="0"/>
              <a:t>不同位发生错误余数不同</a:t>
            </a:r>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p>
          <a:p>
            <a:pPr lvl="1" eaLnBrk="1" hangingPunct="1">
              <a:lnSpc>
                <a:spcPct val="150000"/>
              </a:lnSpc>
            </a:pPr>
            <a:r>
              <a:rPr lang="zh-CN" altLang="en-US" sz="2400" dirty="0"/>
              <a:t>根据码距要求选择其中的因式或多个因式的乘积为生成多项式</a:t>
            </a:r>
          </a:p>
          <a:p>
            <a:endParaRPr lang="zh-CN" altLang="en-US" dirty="0"/>
          </a:p>
        </p:txBody>
      </p:sp>
    </p:spTree>
    <p:extLst>
      <p:ext uri="{BB962C8B-B14F-4D97-AF65-F5344CB8AC3E}">
        <p14:creationId xmlns:p14="http://schemas.microsoft.com/office/powerpoint/2010/main" val="5428822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a:t>
            </a:r>
            <a:r>
              <a:rPr lang="en-US" altLang="zh-CN" dirty="0"/>
              <a:t>   </a:t>
            </a:r>
          </a:p>
          <a:p>
            <a:pPr eaLnBrk="1" hangingPunct="1">
              <a:lnSpc>
                <a:spcPct val="150000"/>
              </a:lnSpc>
            </a:pPr>
            <a:r>
              <a:rPr lang="en-US" altLang="zh-CN" dirty="0"/>
              <a:t>G(x) = x+1 = 11 </a:t>
            </a:r>
          </a:p>
          <a:p>
            <a:pPr lvl="1" eaLnBrk="1" hangingPunct="1">
              <a:lnSpc>
                <a:spcPct val="150000"/>
              </a:lnSpc>
            </a:pPr>
            <a:r>
              <a:rPr lang="en-US" altLang="zh-CN" dirty="0"/>
              <a:t>(7,6)</a:t>
            </a:r>
            <a:r>
              <a:rPr lang="zh-CN" altLang="en-US" dirty="0"/>
              <a:t>码，判一位错</a:t>
            </a:r>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p>
          <a:p>
            <a:pPr eaLnBrk="1" hangingPunct="1">
              <a:lnSpc>
                <a:spcPct val="150000"/>
              </a:lnSpc>
            </a:pPr>
            <a:r>
              <a:rPr lang="en-US" altLang="zh-CN" dirty="0"/>
              <a:t>G(x) = (x+1) (x</a:t>
            </a:r>
            <a:r>
              <a:rPr lang="en-US" altLang="zh-CN" baseline="50000" dirty="0"/>
              <a:t>3</a:t>
            </a:r>
            <a:r>
              <a:rPr lang="en-US" altLang="zh-CN" dirty="0"/>
              <a:t>+x+1) = 11101</a:t>
            </a:r>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两位错，一位错余数均不为零，余数无重叠</a:t>
            </a:r>
          </a:p>
          <a:p>
            <a:pPr lvl="1" eaLnBrk="1" hangingPunct="1">
              <a:lnSpc>
                <a:spcPct val="150000"/>
              </a:lnSpc>
            </a:pPr>
            <a:endParaRPr lang="zh-CN" altLang="en-US" dirty="0"/>
          </a:p>
        </p:txBody>
      </p:sp>
    </p:spTree>
    <p:extLst>
      <p:ext uri="{BB962C8B-B14F-4D97-AF65-F5344CB8AC3E}">
        <p14:creationId xmlns:p14="http://schemas.microsoft.com/office/powerpoint/2010/main" val="11122975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492360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p>
        </p:txBody>
      </p:sp>
      <p:grpSp>
        <p:nvGrpSpPr>
          <p:cNvPr id="110" name="组合 109"/>
          <p:cNvGrpSpPr/>
          <p:nvPr/>
        </p:nvGrpSpPr>
        <p:grpSpPr>
          <a:xfrm>
            <a:off x="6237093"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16" name="文本框 115"/>
          <p:cNvSpPr txBox="1"/>
          <p:nvPr/>
        </p:nvSpPr>
        <p:spPr>
          <a:xfrm>
            <a:off x="520526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548691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5768570"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6626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48907420"/>
              </p:ext>
            </p:extLst>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extLst>
                    <a:ext uri="{9D8B030D-6E8A-4147-A177-3AD203B41FA5}">
                      <a16:colId xmlns:a16="http://schemas.microsoft.com/office/drawing/2014/main" val="2736890531"/>
                    </a:ext>
                  </a:extLst>
                </a:gridCol>
                <a:gridCol w="3090885">
                  <a:extLst>
                    <a:ext uri="{9D8B030D-6E8A-4147-A177-3AD203B41FA5}">
                      <a16:colId xmlns:a16="http://schemas.microsoft.com/office/drawing/2014/main" val="556003356"/>
                    </a:ext>
                  </a:extLst>
                </a:gridCol>
                <a:gridCol w="2242221">
                  <a:extLst>
                    <a:ext uri="{9D8B030D-6E8A-4147-A177-3AD203B41FA5}">
                      <a16:colId xmlns:a16="http://schemas.microsoft.com/office/drawing/2014/main" val="2173393932"/>
                    </a:ext>
                  </a:extLst>
                </a:gridCol>
                <a:gridCol w="2877006">
                  <a:extLst>
                    <a:ext uri="{9D8B030D-6E8A-4147-A177-3AD203B41FA5}">
                      <a16:colId xmlns:a16="http://schemas.microsoft.com/office/drawing/2014/main" val="2666073110"/>
                    </a:ext>
                  </a:extLst>
                </a:gridCol>
              </a:tblGrid>
              <a:tr h="451577">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extLst>
                  <a:ext uri="{0D108BD9-81ED-4DB2-BD59-A6C34878D82A}">
                    <a16:rowId xmlns:a16="http://schemas.microsoft.com/office/drawing/2014/main" val="3931995783"/>
                  </a:ext>
                </a:extLst>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10282816"/>
                  </a:ext>
                </a:extLst>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352958856"/>
                  </a:ext>
                </a:extLst>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extLst>
                  <a:ext uri="{0D108BD9-81ED-4DB2-BD59-A6C34878D82A}">
                    <a16:rowId xmlns:a16="http://schemas.microsoft.com/office/drawing/2014/main" val="2063094531"/>
                  </a:ext>
                </a:extLst>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310782077"/>
                  </a:ext>
                </a:extLst>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43074832"/>
                  </a:ext>
                </a:extLst>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4247757070"/>
                  </a:ext>
                </a:extLst>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82043294"/>
                  </a:ext>
                </a:extLst>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236541375"/>
                  </a:ext>
                </a:extLst>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336991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1"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9" grpId="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p>
        </p:txBody>
      </p:sp>
      <p:grpSp>
        <p:nvGrpSpPr>
          <p:cNvPr id="4" name="组合 3"/>
          <p:cNvGrpSpPr/>
          <p:nvPr/>
        </p:nvGrpSpPr>
        <p:grpSpPr>
          <a:xfrm>
            <a:off x="872691" y="1149800"/>
            <a:ext cx="4947196" cy="4793398"/>
            <a:chOff x="2873613" y="1277257"/>
            <a:chExt cx="4947196" cy="4793398"/>
          </a:xfrm>
        </p:grpSpPr>
        <p:sp>
          <p:nvSpPr>
            <p:cNvPr id="5" name="矩形 4">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292268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42" name="组合 41"/>
          <p:cNvGrpSpPr/>
          <p:nvPr/>
        </p:nvGrpSpPr>
        <p:grpSpPr>
          <a:xfrm>
            <a:off x="4236171" y="1403067"/>
            <a:ext cx="1239957" cy="369332"/>
            <a:chOff x="6167643" y="1530524"/>
            <a:chExt cx="1239957" cy="369332"/>
          </a:xfrm>
        </p:grpSpPr>
        <p:sp>
          <p:nvSpPr>
            <p:cNvPr id="43"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320434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348599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3767648"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6" name="文本框 55"/>
          <p:cNvSpPr txBox="1"/>
          <p:nvPr/>
        </p:nvSpPr>
        <p:spPr>
          <a:xfrm>
            <a:off x="831006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84" name="组合 83"/>
          <p:cNvGrpSpPr/>
          <p:nvPr/>
        </p:nvGrpSpPr>
        <p:grpSpPr>
          <a:xfrm>
            <a:off x="9623546" y="1406036"/>
            <a:ext cx="1239957" cy="369332"/>
            <a:chOff x="6167643" y="1530524"/>
            <a:chExt cx="1239957" cy="369332"/>
          </a:xfrm>
        </p:grpSpPr>
        <p:sp>
          <p:nvSpPr>
            <p:cNvPr id="85" name="文本框 84"/>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6" name="直接箭头连接符 85"/>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859171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887336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155023"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290017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1</a:t>
            </a: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2</a:t>
            </a: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3</a:t>
            </a: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4</a:t>
            </a: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5</a:t>
            </a: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6</a:t>
            </a: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7</a:t>
            </a: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a:grpSpLocks/>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nvGrpSpPr>
          <p:cNvPr id="54" name="Group 395"/>
          <p:cNvGrpSpPr>
            <a:grpSpLocks/>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a:grpSpLocks/>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a:grpSpLocks/>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a:grpSpLocks/>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89" name="Group 391"/>
          <p:cNvGrpSpPr>
            <a:grpSpLocks/>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a:grpSpLocks/>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a:grpSpLocks/>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a:grpSpLocks/>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a:grpSpLocks/>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26" name="Group 383"/>
          <p:cNvGrpSpPr>
            <a:grpSpLocks/>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a:grpSpLocks/>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a:grpSpLocks/>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a:grpSpLocks/>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a:grpSpLocks/>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63" name="Group 377"/>
          <p:cNvGrpSpPr>
            <a:grpSpLocks/>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71" name="Group 375"/>
          <p:cNvGrpSpPr>
            <a:grpSpLocks/>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grpSp>
        <p:nvGrpSpPr>
          <p:cNvPr id="175" name="Group 397"/>
          <p:cNvGrpSpPr>
            <a:grpSpLocks/>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nvGrpSpPr>
          <p:cNvPr id="186" name="Group 378"/>
          <p:cNvGrpSpPr>
            <a:grpSpLocks/>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p>
        </p:txBody>
      </p:sp>
    </p:spTree>
    <p:extLst>
      <p:ext uri="{BB962C8B-B14F-4D97-AF65-F5344CB8AC3E}">
        <p14:creationId xmlns:p14="http://schemas.microsoft.com/office/powerpoint/2010/main" val="2617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C1</a:t>
            </a:r>
            <a:r>
              <a:rPr lang="zh-CN" altLang="en-US" dirty="0"/>
              <a:t>，</a:t>
            </a:r>
            <a:r>
              <a:rPr lang="en-US" altLang="zh-CN" dirty="0"/>
              <a:t>C2</a:t>
            </a:r>
            <a:r>
              <a:rPr lang="zh-CN" altLang="en-US" dirty="0"/>
              <a:t>，</a:t>
            </a:r>
            <a:r>
              <a:rPr lang="en-US" altLang="zh-CN" dirty="0"/>
              <a:t>C4   </a:t>
            </a:r>
            <a:r>
              <a:rPr lang="zh-CN" altLang="en-US" dirty="0"/>
              <a:t>（无法全部检错）</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49972366"/>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310481074"/>
                    </a:ext>
                  </a:extLst>
                </a:gridCol>
                <a:gridCol w="1250604">
                  <a:extLst>
                    <a:ext uri="{9D8B030D-6E8A-4147-A177-3AD203B41FA5}">
                      <a16:colId xmlns:a16="http://schemas.microsoft.com/office/drawing/2014/main" val="877872910"/>
                    </a:ext>
                  </a:extLst>
                </a:gridCol>
                <a:gridCol w="1250604">
                  <a:extLst>
                    <a:ext uri="{9D8B030D-6E8A-4147-A177-3AD203B41FA5}">
                      <a16:colId xmlns:a16="http://schemas.microsoft.com/office/drawing/2014/main" val="1871508481"/>
                    </a:ext>
                  </a:extLst>
                </a:gridCol>
                <a:gridCol w="1250604">
                  <a:extLst>
                    <a:ext uri="{9D8B030D-6E8A-4147-A177-3AD203B41FA5}">
                      <a16:colId xmlns:a16="http://schemas.microsoft.com/office/drawing/2014/main" val="3025735419"/>
                    </a:ext>
                  </a:extLst>
                </a:gridCol>
                <a:gridCol w="1250604">
                  <a:extLst>
                    <a:ext uri="{9D8B030D-6E8A-4147-A177-3AD203B41FA5}">
                      <a16:colId xmlns:a16="http://schemas.microsoft.com/office/drawing/2014/main" val="1960722817"/>
                    </a:ext>
                  </a:extLst>
                </a:gridCol>
                <a:gridCol w="1250604">
                  <a:extLst>
                    <a:ext uri="{9D8B030D-6E8A-4147-A177-3AD203B41FA5}">
                      <a16:colId xmlns:a16="http://schemas.microsoft.com/office/drawing/2014/main" val="2487651056"/>
                    </a:ext>
                  </a:extLst>
                </a:gridCol>
                <a:gridCol w="1250604">
                  <a:extLst>
                    <a:ext uri="{9D8B030D-6E8A-4147-A177-3AD203B41FA5}">
                      <a16:colId xmlns:a16="http://schemas.microsoft.com/office/drawing/2014/main" val="3060472592"/>
                    </a:ext>
                  </a:extLst>
                </a:gridCol>
                <a:gridCol w="1250604">
                  <a:extLst>
                    <a:ext uri="{9D8B030D-6E8A-4147-A177-3AD203B41FA5}">
                      <a16:colId xmlns:a16="http://schemas.microsoft.com/office/drawing/2014/main"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9</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3</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3</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/9</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6" name="矩形 5">
            <a:extLst>
              <a:ext uri="{FF2B5EF4-FFF2-40B4-BE49-F238E27FC236}">
                <a16:creationId xmlns:a16="http://schemas.microsoft.com/office/drawing/2014/main" id="{4218095F-AE67-4A7D-870C-AF3F3C2C572F}"/>
              </a:ext>
            </a:extLst>
          </p:cNvPr>
          <p:cNvSpPr/>
          <p:nvPr/>
        </p:nvSpPr>
        <p:spPr>
          <a:xfrm>
            <a:off x="2835785" y="4800991"/>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10095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zh-CN" altLang="en-US" dirty="0"/>
              <a:t>模</a:t>
            </a:r>
            <a:r>
              <a:rPr lang="en-US" altLang="zh-CN" dirty="0"/>
              <a:t>2</a:t>
            </a:r>
            <a:r>
              <a:rPr lang="zh-CN" altLang="en-US" dirty="0"/>
              <a:t>除法满足结合律</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292986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extLst mod="1"/>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码编码情况   </a:t>
            </a:r>
            <a:r>
              <a:rPr lang="en-US" altLang="zh-CN" dirty="0"/>
              <a:t>G(x)=11101</a:t>
            </a:r>
            <a:r>
              <a:rPr lang="zh-CN" altLang="en-US" dirty="0"/>
              <a:t> </a:t>
            </a:r>
          </a:p>
        </p:txBody>
      </p:sp>
      <p:graphicFrame>
        <p:nvGraphicFramePr>
          <p:cNvPr id="4" name="表格 3"/>
          <p:cNvGraphicFramePr>
            <a:graphicFrameLocks noGrp="1"/>
          </p:cNvGraphicFramePr>
          <p:nvPr>
            <p:extLst>
              <p:ext uri="{D42A27DB-BD31-4B8C-83A1-F6EECF244321}">
                <p14:modId xmlns:p14="http://schemas.microsoft.com/office/powerpoint/2010/main" val="1853905777"/>
              </p:ext>
            </p:extLst>
          </p:nvPr>
        </p:nvGraphicFramePr>
        <p:xfrm>
          <a:off x="1726855" y="1172586"/>
          <a:ext cx="8677972" cy="4593519"/>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736890531"/>
                    </a:ext>
                  </a:extLst>
                </a:gridCol>
                <a:gridCol w="2210494">
                  <a:extLst>
                    <a:ext uri="{9D8B030D-6E8A-4147-A177-3AD203B41FA5}">
                      <a16:colId xmlns:a16="http://schemas.microsoft.com/office/drawing/2014/main" val="556003356"/>
                    </a:ext>
                  </a:extLst>
                </a:gridCol>
                <a:gridCol w="4006952">
                  <a:extLst>
                    <a:ext uri="{9D8B030D-6E8A-4147-A177-3AD203B41FA5}">
                      <a16:colId xmlns:a16="http://schemas.microsoft.com/office/drawing/2014/main" val="2666073110"/>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3931995783"/>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10282816"/>
                  </a:ext>
                </a:extLst>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352958856"/>
                  </a:ext>
                </a:extLst>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2063094531"/>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310782077"/>
                  </a:ext>
                </a:extLst>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43074832"/>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4247757070"/>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82043294"/>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236541375"/>
                  </a:ext>
                </a:extLst>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p>
        </p:txBody>
      </p:sp>
    </p:spTree>
    <p:extLst>
      <p:ext uri="{BB962C8B-B14F-4D97-AF65-F5344CB8AC3E}">
        <p14:creationId xmlns:p14="http://schemas.microsoft.com/office/powerpoint/2010/main" val="29804476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a:grpSpLocks/>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000000</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00000</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a:t>
              </a:r>
              <a:r>
                <a:rPr lang="en-US" altLang="zh-CN" sz="2100" dirty="0"/>
                <a:t>0000</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a:t>
              </a:r>
              <a:r>
                <a:rPr lang="en-US" altLang="zh-CN" sz="2100" dirty="0"/>
                <a:t>000</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a:t>
              </a:r>
              <a:r>
                <a:rPr lang="en-US" altLang="zh-CN" sz="2100" dirty="0"/>
                <a:t>00</a:t>
              </a:r>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a:t>
            </a:r>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a:t>
            </a:r>
            <a:r>
              <a:rPr lang="en-US" altLang="zh-CN" sz="2100" dirty="0"/>
              <a:t>0</a:t>
            </a:r>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7</a:t>
            </a:r>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33CC"/>
                </a:solidFill>
              </a:rPr>
              <a:t>0000</a:t>
            </a: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微软雅黑" panose="020B0503020204020204" pitchFamily="34" charset="-122"/>
                <a:ea typeface="微软雅黑" panose="020B0503020204020204" pitchFamily="34" charset="-122"/>
              </a:rPr>
              <a:t>A</a:t>
            </a:r>
            <a:r>
              <a:rPr lang="en-US" altLang="zh-CN" sz="2000" baseline="-25000">
                <a:solidFill>
                  <a:schemeClr val="bg1"/>
                </a:solidFill>
                <a:latin typeface="微软雅黑" panose="020B0503020204020204" pitchFamily="34" charset="-122"/>
                <a:ea typeface="微软雅黑" panose="020B0503020204020204" pitchFamily="34" charset="-122"/>
              </a:rPr>
              <a:t>1</a:t>
            </a:r>
            <a:r>
              <a:rPr lang="en-US" altLang="zh-CN" sz="2000">
                <a:solidFill>
                  <a:schemeClr val="bg1"/>
                </a:solidFill>
                <a:latin typeface="微软雅黑" panose="020B0503020204020204" pitchFamily="34" charset="-122"/>
                <a:ea typeface="微软雅黑" panose="020B0503020204020204" pitchFamily="34" charset="-122"/>
              </a:rPr>
              <a:t>~A</a:t>
            </a:r>
            <a:r>
              <a:rPr lang="en-US" altLang="zh-CN" sz="2000" baseline="-25000">
                <a:solidFill>
                  <a:schemeClr val="bg1"/>
                </a:solidFill>
                <a:latin typeface="微软雅黑" panose="020B0503020204020204" pitchFamily="34" charset="-122"/>
                <a:ea typeface="微软雅黑" panose="020B0503020204020204" pitchFamily="34" charset="-122"/>
              </a:rPr>
              <a:t>7</a:t>
            </a:r>
            <a:endParaRPr lang="en-US" altLang="zh-CN" sz="200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1+2+3</a:t>
            </a:r>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5+6+7</a:t>
            </a:r>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1+6</a:t>
            </a: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a:t>
            </a:r>
            <a:r>
              <a:rPr lang="en-US" altLang="zh-CN" sz="2100" dirty="0">
                <a:solidFill>
                  <a:schemeClr val="accent2"/>
                </a:solidFill>
              </a:rPr>
              <a:t>0</a:t>
            </a:r>
            <a:r>
              <a:rPr lang="en-US" altLang="zh-CN" sz="2100" dirty="0">
                <a:solidFill>
                  <a:srgbClr val="FF0000"/>
                </a:solidFill>
              </a:rPr>
              <a:t>1</a:t>
            </a: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2+3</a:t>
            </a:r>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3+4</a:t>
            </a:r>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4+5</a:t>
            </a: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a:t>
            </a:r>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6+7</a:t>
            </a:r>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7</a:t>
            </a: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1</a:t>
            </a: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80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两位数出错余数与一位错均不同（见表）</a:t>
            </a:r>
            <a:endParaRPr lang="en-US" altLang="zh-CN" dirty="0"/>
          </a:p>
          <a:p>
            <a:r>
              <a:rPr lang="zh-CN" altLang="en-US" dirty="0"/>
              <a:t>三位错余数均不为零，但可能和一位错相同</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46601367"/>
              </p:ext>
            </p:extLst>
          </p:nvPr>
        </p:nvGraphicFramePr>
        <p:xfrm>
          <a:off x="914403" y="2503546"/>
          <a:ext cx="10300002" cy="3628312"/>
        </p:xfrm>
        <a:graphic>
          <a:graphicData uri="http://schemas.openxmlformats.org/drawingml/2006/table">
            <a:tbl>
              <a:tblPr firstRow="1" bandRow="1">
                <a:tableStyleId>{5C22544A-7EE6-4342-B048-85BDC9FD1C3A}</a:tableStyleId>
              </a:tblPr>
              <a:tblGrid>
                <a:gridCol w="1687286">
                  <a:extLst>
                    <a:ext uri="{9D8B030D-6E8A-4147-A177-3AD203B41FA5}">
                      <a16:colId xmlns:a16="http://schemas.microsoft.com/office/drawing/2014/main" val="2310481074"/>
                    </a:ext>
                  </a:extLst>
                </a:gridCol>
                <a:gridCol w="1230388">
                  <a:extLst>
                    <a:ext uri="{9D8B030D-6E8A-4147-A177-3AD203B41FA5}">
                      <a16:colId xmlns:a16="http://schemas.microsoft.com/office/drawing/2014/main" val="877872910"/>
                    </a:ext>
                  </a:extLst>
                </a:gridCol>
                <a:gridCol w="1230388">
                  <a:extLst>
                    <a:ext uri="{9D8B030D-6E8A-4147-A177-3AD203B41FA5}">
                      <a16:colId xmlns:a16="http://schemas.microsoft.com/office/drawing/2014/main" val="1871508481"/>
                    </a:ext>
                  </a:extLst>
                </a:gridCol>
                <a:gridCol w="1230388">
                  <a:extLst>
                    <a:ext uri="{9D8B030D-6E8A-4147-A177-3AD203B41FA5}">
                      <a16:colId xmlns:a16="http://schemas.microsoft.com/office/drawing/2014/main" val="3025735419"/>
                    </a:ext>
                  </a:extLst>
                </a:gridCol>
                <a:gridCol w="1230388">
                  <a:extLst>
                    <a:ext uri="{9D8B030D-6E8A-4147-A177-3AD203B41FA5}">
                      <a16:colId xmlns:a16="http://schemas.microsoft.com/office/drawing/2014/main" val="1960722817"/>
                    </a:ext>
                  </a:extLst>
                </a:gridCol>
                <a:gridCol w="1230388">
                  <a:extLst>
                    <a:ext uri="{9D8B030D-6E8A-4147-A177-3AD203B41FA5}">
                      <a16:colId xmlns:a16="http://schemas.microsoft.com/office/drawing/2014/main" val="2487651056"/>
                    </a:ext>
                  </a:extLst>
                </a:gridCol>
                <a:gridCol w="1230388">
                  <a:extLst>
                    <a:ext uri="{9D8B030D-6E8A-4147-A177-3AD203B41FA5}">
                      <a16:colId xmlns:a16="http://schemas.microsoft.com/office/drawing/2014/main" val="3060472592"/>
                    </a:ext>
                  </a:extLst>
                </a:gridCol>
                <a:gridCol w="1230388">
                  <a:extLst>
                    <a:ext uri="{9D8B030D-6E8A-4147-A177-3AD203B41FA5}">
                      <a16:colId xmlns:a16="http://schemas.microsoft.com/office/drawing/2014/main"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2</a:t>
                      </a:r>
                      <a:r>
                        <a:rPr lang="en-US" altLang="zh-CN" sz="2200" dirty="0"/>
                        <a:t>/2</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3</a:t>
                      </a:r>
                      <a:r>
                        <a:rPr lang="en-US" altLang="zh-CN" sz="2200" dirty="0"/>
                        <a:t>/4</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4</a:t>
                      </a:r>
                      <a:r>
                        <a:rPr lang="en-US" altLang="zh-CN" sz="2200" dirty="0"/>
                        <a:t>/8</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5</a:t>
                      </a:r>
                      <a:r>
                        <a:rPr lang="en-US" altLang="zh-CN" sz="2200" dirty="0"/>
                        <a:t>/13</a:t>
                      </a:r>
                      <a:endParaRPr lang="zh-CN" altLang="en-US" sz="2200" dirty="0"/>
                    </a:p>
                  </a:txBody>
                  <a:tcPr marL="111832" marR="111832" marT="55916" marB="55916"/>
                </a:tc>
                <a:tc>
                  <a:txBody>
                    <a:bodyPr/>
                    <a:lstStyle/>
                    <a:p>
                      <a:pPr algn="ctr"/>
                      <a:r>
                        <a:rPr lang="en-US" altLang="zh-CN" sz="2200" dirty="0"/>
                        <a:t>C</a:t>
                      </a:r>
                      <a:r>
                        <a:rPr lang="en-US" altLang="zh-CN" sz="2200" baseline="-25000" dirty="0"/>
                        <a:t>6</a:t>
                      </a:r>
                      <a:r>
                        <a:rPr lang="en-US" altLang="zh-CN" sz="2200" dirty="0"/>
                        <a:t>/7</a:t>
                      </a:r>
                      <a:endParaRPr lang="zh-CN" altLang="en-US" sz="2200" dirty="0"/>
                    </a:p>
                  </a:txBody>
                  <a:tcPr marL="111832" marR="111832" marT="55916" marB="55916"/>
                </a:tc>
                <a:tc>
                  <a:txBody>
                    <a:bodyPr/>
                    <a:lstStyle/>
                    <a:p>
                      <a:pPr algn="ctr"/>
                      <a:r>
                        <a:rPr lang="en-US" altLang="zh-CN" sz="2200" dirty="0"/>
                        <a:t>C</a:t>
                      </a:r>
                      <a:r>
                        <a:rPr lang="en-US" altLang="zh-CN" sz="2200" baseline="-25000" dirty="0"/>
                        <a:t>7</a:t>
                      </a:r>
                      <a:r>
                        <a:rPr lang="en-US" altLang="zh-CN" sz="2200" dirty="0"/>
                        <a:t>/14</a:t>
                      </a:r>
                      <a:endParaRPr lang="zh-CN" altLang="en-US" sz="2200" dirty="0"/>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4" name="矩形 3">
            <a:extLst>
              <a:ext uri="{FF2B5EF4-FFF2-40B4-BE49-F238E27FC236}">
                <a16:creationId xmlns:a16="http://schemas.microsoft.com/office/drawing/2014/main" id="{FF79630F-9881-4088-A46E-49A1A81E0FB2}"/>
              </a:ext>
            </a:extLst>
          </p:cNvPr>
          <p:cNvSpPr/>
          <p:nvPr/>
        </p:nvSpPr>
        <p:spPr>
          <a:xfrm>
            <a:off x="2944645" y="4800991"/>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6850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850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突发错长度：第一和最后一个错位之间的距离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t>广泛运用于</a:t>
            </a:r>
            <a:r>
              <a:rPr lang="zh-CN" altLang="en-US" b="1" dirty="0"/>
              <a:t>通信传输</a:t>
            </a:r>
            <a:r>
              <a:rPr lang="zh-CN" altLang="en-US" dirty="0"/>
              <a:t>领域，</a:t>
            </a:r>
            <a:r>
              <a:rPr lang="zh-CN" altLang="en-US" b="1" dirty="0"/>
              <a:t>磁存储</a:t>
            </a:r>
            <a:r>
              <a:rPr lang="zh-CN" altLang="en-US" dirty="0"/>
              <a:t>领域</a:t>
            </a:r>
          </a:p>
          <a:p>
            <a:pPr>
              <a:lnSpc>
                <a:spcPct val="150000"/>
              </a:lnSpc>
            </a:pPr>
            <a:endParaRPr lang="en-US" altLang="zh-CN"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extLst>
      <p:ext uri="{BB962C8B-B14F-4D97-AF65-F5344CB8AC3E}">
        <p14:creationId xmlns:p14="http://schemas.microsoft.com/office/powerpoint/2010/main" val="331360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常见生成多项式与应用</a:t>
            </a:r>
          </a:p>
        </p:txBody>
      </p:sp>
      <p:graphicFrame>
        <p:nvGraphicFramePr>
          <p:cNvPr id="3" name="表格 2"/>
          <p:cNvGraphicFramePr>
            <a:graphicFrameLocks noGrp="1"/>
          </p:cNvGraphicFramePr>
          <p:nvPr>
            <p:extLst/>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extLst>
                    <a:ext uri="{9D8B030D-6E8A-4147-A177-3AD203B41FA5}">
                      <a16:colId xmlns:a16="http://schemas.microsoft.com/office/drawing/2014/main" val="588304324"/>
                    </a:ext>
                  </a:extLst>
                </a:gridCol>
                <a:gridCol w="3519266">
                  <a:extLst>
                    <a:ext uri="{9D8B030D-6E8A-4147-A177-3AD203B41FA5}">
                      <a16:colId xmlns:a16="http://schemas.microsoft.com/office/drawing/2014/main" val="3318216347"/>
                    </a:ext>
                  </a:extLst>
                </a:gridCol>
                <a:gridCol w="4185829">
                  <a:extLst>
                    <a:ext uri="{9D8B030D-6E8A-4147-A177-3AD203B41FA5}">
                      <a16:colId xmlns:a16="http://schemas.microsoft.com/office/drawing/2014/main" val="2200107536"/>
                    </a:ext>
                  </a:extLst>
                </a:gridCol>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4024498000"/>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859575101"/>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86861234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67804289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756866799"/>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47818874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364772513"/>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49315003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179610295"/>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408996772"/>
                  </a:ext>
                </a:extLst>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680410819"/>
                  </a:ext>
                </a:extLst>
              </a:tr>
            </a:tbl>
          </a:graphicData>
        </a:graphic>
      </p:graphicFrame>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extLst>
      <p:ext uri="{BB962C8B-B14F-4D97-AF65-F5344CB8AC3E}">
        <p14:creationId xmlns:p14="http://schemas.microsoft.com/office/powerpoint/2010/main" val="290669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p>
          <a:p>
            <a:pPr eaLnBrk="1" hangingPunct="1">
              <a:lnSpc>
                <a:spcPct val="150000"/>
              </a:lnSpc>
            </a:pPr>
            <a:r>
              <a:rPr lang="zh-CN" altLang="en-US" dirty="0"/>
              <a:t>为所有语言中的字符分配唯一的代码</a:t>
            </a:r>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p>
          <a:p>
            <a:pPr eaLnBrk="1" hangingPunct="1">
              <a:lnSpc>
                <a:spcPct val="150000"/>
              </a:lnSpc>
            </a:pPr>
            <a:r>
              <a:rPr lang="zh-CN" altLang="en-US" dirty="0"/>
              <a:t>提供唯一的代码</a:t>
            </a:r>
          </a:p>
          <a:p>
            <a:pPr lvl="1" eaLnBrk="1" hangingPunct="1">
              <a:lnSpc>
                <a:spcPct val="150000"/>
              </a:lnSpc>
            </a:pPr>
            <a:r>
              <a:rPr lang="zh-CN" altLang="en-US" dirty="0"/>
              <a:t>不论任何平台</a:t>
            </a:r>
          </a:p>
          <a:p>
            <a:pPr lvl="1" eaLnBrk="1" hangingPunct="1">
              <a:lnSpc>
                <a:spcPct val="150000"/>
              </a:lnSpc>
            </a:pPr>
            <a:r>
              <a:rPr lang="zh-CN" altLang="en-US" dirty="0"/>
              <a:t>不论任何程序</a:t>
            </a:r>
          </a:p>
          <a:p>
            <a:pPr lvl="1" eaLnBrk="1" hangingPunct="1">
              <a:lnSpc>
                <a:spcPct val="150000"/>
              </a:lnSpc>
            </a:pPr>
            <a:r>
              <a:rPr lang="zh-CN" altLang="en-US" dirty="0"/>
              <a:t>不论任何语言</a:t>
            </a:r>
          </a:p>
          <a:p>
            <a:endParaRPr lang="zh-CN" altLang="en-US" dirty="0"/>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788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2" y="953397"/>
            <a:ext cx="11196178"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2"/>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02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p:sp>
        <p:nvSpPr>
          <p:cNvPr id="3" name="内容占位符 2"/>
          <p:cNvSpPr>
            <a:spLocks noGrp="1"/>
          </p:cNvSpPr>
          <p:nvPr>
            <p:ph idx="1"/>
          </p:nvPr>
        </p:nvSpPr>
        <p:spPr>
          <a:xfrm>
            <a:off x="538266" y="3758893"/>
            <a:ext cx="11207353" cy="2745662"/>
          </a:xfrm>
        </p:spPr>
        <p:txBody>
          <a:bodyPr>
            <a:normAutofit fontScale="92500" lnSpcReduction="10000"/>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+X+1    10011</a:t>
            </a:r>
          </a:p>
          <a:p>
            <a:pPr>
              <a:lnSpc>
                <a:spcPct val="150000"/>
              </a:lnSpc>
            </a:pPr>
            <a:r>
              <a:rPr lang="zh-CN" altLang="en-US" sz="2200" dirty="0"/>
              <a:t>触发器初始状态为</a:t>
            </a:r>
            <a:r>
              <a:rPr lang="en-US" altLang="zh-CN" sz="2200" dirty="0"/>
              <a:t>0</a:t>
            </a:r>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时，不够除，下一个时钟，数据左移一位</a:t>
            </a:r>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 </a:t>
            </a:r>
            <a:r>
              <a:rPr lang="en-US" altLang="zh-CN" sz="2200" dirty="0"/>
              <a:t>Q</a:t>
            </a:r>
            <a:r>
              <a:rPr lang="en-US" altLang="zh-CN" sz="2200" baseline="-25000" dirty="0"/>
              <a:t>4</a:t>
            </a:r>
            <a:r>
              <a:rPr lang="en-US" altLang="zh-CN" sz="2200" dirty="0"/>
              <a:t>Q</a:t>
            </a:r>
            <a:r>
              <a:rPr lang="en-US" altLang="zh-CN" sz="2200" baseline="-25000" dirty="0"/>
              <a:t>3</a:t>
            </a:r>
            <a:r>
              <a:rPr lang="en-US" altLang="zh-CN" sz="2200" dirty="0"/>
              <a:t>Q</a:t>
            </a:r>
            <a:r>
              <a:rPr lang="en-US" altLang="zh-CN" sz="2200" baseline="-25000" dirty="0"/>
              <a:t>2</a:t>
            </a:r>
            <a:r>
              <a:rPr lang="en-US" altLang="zh-CN" sz="2200" dirty="0"/>
              <a:t>Q</a:t>
            </a:r>
            <a:r>
              <a:rPr lang="en-US" altLang="zh-CN" sz="2200" baseline="-25000" dirty="0"/>
              <a:t>1</a:t>
            </a:r>
            <a:r>
              <a:rPr lang="en-US" altLang="zh-CN" sz="2200" dirty="0"/>
              <a:t>Serial_in ⊕ </a:t>
            </a:r>
            <a:r>
              <a:rPr lang="zh-CN" altLang="en-US" sz="2200" dirty="0"/>
              <a:t>生成多项式  结果左移</a:t>
            </a:r>
          </a:p>
          <a:p>
            <a:pPr>
              <a:lnSpc>
                <a:spcPct val="150000"/>
              </a:lnSpc>
            </a:pPr>
            <a:r>
              <a:rPr lang="zh-CN" altLang="en-US" sz="2200" dirty="0">
                <a:solidFill>
                  <a:srgbClr val="C00000"/>
                </a:solidFill>
              </a:rPr>
              <a:t>运算速度慢，高速设备普遍采用 </a:t>
            </a:r>
            <a:r>
              <a:rPr lang="zh-CN" altLang="en-US" sz="2200" b="1" dirty="0">
                <a:solidFill>
                  <a:srgbClr val="C00000"/>
                </a:solidFill>
              </a:rPr>
              <a:t>并行</a:t>
            </a:r>
            <a:r>
              <a:rPr lang="en-US" altLang="zh-CN" sz="2200" b="1" dirty="0">
                <a:solidFill>
                  <a:srgbClr val="C00000"/>
                </a:solidFill>
              </a:rPr>
              <a:t>CRC </a:t>
            </a:r>
            <a:r>
              <a:rPr lang="zh-CN" altLang="en-US" sz="2200" dirty="0">
                <a:solidFill>
                  <a:srgbClr val="C00000"/>
                </a:solidFill>
              </a:rPr>
              <a:t>编解码</a:t>
            </a:r>
            <a:endParaRPr lang="en-US" altLang="zh-CN" sz="2200" dirty="0">
              <a:solidFill>
                <a:srgbClr val="C00000"/>
              </a:solidFill>
            </a:endParaRPr>
          </a:p>
          <a:p>
            <a:pPr>
              <a:lnSpc>
                <a:spcPct val="150000"/>
              </a:lnSpc>
            </a:pPr>
            <a:endParaRPr lang="zh-CN" altLang="en-US" sz="2200" dirty="0"/>
          </a:p>
          <a:p>
            <a:pPr>
              <a:lnSpc>
                <a:spcPct val="150000"/>
              </a:lnSpc>
            </a:pPr>
            <a:endParaRPr lang="zh-CN" altLang="en-US" sz="2200" dirty="0"/>
          </a:p>
        </p:txBody>
      </p:sp>
      <p:sp>
        <p:nvSpPr>
          <p:cNvPr id="4" name="内容占位符 2"/>
          <p:cNvSpPr txBox="1">
            <a:spLocks/>
          </p:cNvSpPr>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5" name="Object 4"/>
          <p:cNvGraphicFramePr>
            <a:graphicFrameLocks noChangeAspect="1"/>
          </p:cNvGraphicFramePr>
          <p:nvPr>
            <p:extLst/>
          </p:nvPr>
        </p:nvGraphicFramePr>
        <p:xfrm>
          <a:off x="732864" y="1127095"/>
          <a:ext cx="10818159" cy="2288457"/>
        </p:xfrm>
        <a:graphic>
          <a:graphicData uri="http://schemas.openxmlformats.org/presentationml/2006/ole">
            <mc:AlternateContent xmlns:mc="http://schemas.openxmlformats.org/markup-compatibility/2006">
              <mc:Choice xmlns:v="urn:schemas-microsoft-com:vml" Requires="v">
                <p:oleObj spid="_x0000_s3176" r:id="rId5" imgW="4653000" imgH="984240" progId="Visio.Drawing.6">
                  <p:embed/>
                </p:oleObj>
              </mc:Choice>
              <mc:Fallback>
                <p:oleObj r:id="rId5" imgW="4653000" imgH="984240" progId="Visio.Drawing.6">
                  <p:embed/>
                  <p:pic>
                    <p:nvPicPr>
                      <p:cNvPr id="5"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864" y="1127095"/>
                        <a:ext cx="10818159" cy="2288457"/>
                      </a:xfrm>
                      <a:prstGeom prst="rect">
                        <a:avLst/>
                      </a:prstGeom>
                      <a:noFill/>
                      <a:ln>
                        <a:noFill/>
                      </a:ln>
                      <a:effectLst/>
                      <a:extLst/>
                    </p:spPr>
                  </p:pic>
                </p:oleObj>
              </mc:Fallback>
            </mc:AlternateContent>
          </a:graphicData>
        </a:graphic>
      </p:graphicFrame>
      <p:grpSp>
        <p:nvGrpSpPr>
          <p:cNvPr id="6" name="Group 18"/>
          <p:cNvGrpSpPr>
            <a:grpSpLocks/>
          </p:cNvGrpSpPr>
          <p:nvPr/>
        </p:nvGrpSpPr>
        <p:grpSpPr bwMode="auto">
          <a:xfrm>
            <a:off x="1032621" y="1121693"/>
            <a:ext cx="9312004" cy="499806"/>
            <a:chOff x="0" y="0"/>
            <a:chExt cx="4613" cy="237"/>
          </a:xfrm>
        </p:grpSpPr>
        <p:sp>
          <p:nvSpPr>
            <p:cNvPr id="7" name="Text Box 13"/>
            <p:cNvSpPr txBox="1">
              <a:spLocks noChangeArrowheads="1"/>
            </p:cNvSpPr>
            <p:nvPr/>
          </p:nvSpPr>
          <p:spPr bwMode="auto">
            <a:xfrm>
              <a:off x="2799"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8" name="Text Box 14"/>
            <p:cNvSpPr txBox="1">
              <a:spLocks noChangeArrowheads="1"/>
            </p:cNvSpPr>
            <p:nvPr/>
          </p:nvSpPr>
          <p:spPr bwMode="auto">
            <a:xfrm>
              <a:off x="4133"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9" name="Text Box 15"/>
            <p:cNvSpPr txBox="1">
              <a:spLocks noChangeArrowheads="1"/>
            </p:cNvSpPr>
            <p:nvPr/>
          </p:nvSpPr>
          <p:spPr bwMode="auto">
            <a:xfrm>
              <a:off x="1742" y="17"/>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 Box 16"/>
            <p:cNvSpPr txBox="1">
              <a:spLocks noChangeArrowheads="1"/>
            </p:cNvSpPr>
            <p:nvPr/>
          </p:nvSpPr>
          <p:spPr bwMode="auto">
            <a:xfrm>
              <a:off x="877" y="7"/>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Text Box 17"/>
            <p:cNvSpPr txBox="1">
              <a:spLocks noChangeArrowheads="1"/>
            </p:cNvSpPr>
            <p:nvPr/>
          </p:nvSpPr>
          <p:spPr bwMode="auto">
            <a:xfrm>
              <a:off x="0"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 name="组合 15"/>
          <p:cNvGrpSpPr/>
          <p:nvPr/>
        </p:nvGrpSpPr>
        <p:grpSpPr>
          <a:xfrm>
            <a:off x="2555349" y="2298364"/>
            <a:ext cx="7018534" cy="546979"/>
            <a:chOff x="2555349" y="2298364"/>
            <a:chExt cx="7018534" cy="546979"/>
          </a:xfrm>
        </p:grpSpPr>
        <p:sp>
          <p:nvSpPr>
            <p:cNvPr id="12" name="文本框 11"/>
            <p:cNvSpPr txBox="1"/>
            <p:nvPr/>
          </p:nvSpPr>
          <p:spPr>
            <a:xfrm flipH="1">
              <a:off x="2555349" y="2312352"/>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4</a:t>
              </a:r>
              <a:endParaRPr lang="zh-CN" altLang="en-US" sz="2800" b="1" baseline="-25000" dirty="0">
                <a:solidFill>
                  <a:schemeClr val="accent1">
                    <a:lumMod val="75000"/>
                  </a:schemeClr>
                </a:solidFill>
              </a:endParaRPr>
            </a:p>
          </p:txBody>
        </p:sp>
        <p:sp>
          <p:nvSpPr>
            <p:cNvPr id="13" name="文本框 12"/>
            <p:cNvSpPr txBox="1"/>
            <p:nvPr/>
          </p:nvSpPr>
          <p:spPr>
            <a:xfrm flipH="1">
              <a:off x="4411939" y="2322123"/>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3</a:t>
              </a:r>
              <a:endParaRPr lang="zh-CN" altLang="en-US" sz="2800" b="1" baseline="-25000" dirty="0">
                <a:solidFill>
                  <a:schemeClr val="accent1">
                    <a:lumMod val="75000"/>
                  </a:schemeClr>
                </a:solidFill>
              </a:endParaRPr>
            </a:p>
          </p:txBody>
        </p:sp>
        <p:sp>
          <p:nvSpPr>
            <p:cNvPr id="14" name="文本框 13"/>
            <p:cNvSpPr txBox="1"/>
            <p:nvPr/>
          </p:nvSpPr>
          <p:spPr>
            <a:xfrm flipH="1">
              <a:off x="6230429" y="2309423"/>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2</a:t>
              </a:r>
              <a:endParaRPr lang="zh-CN" altLang="en-US" sz="2800" b="1" baseline="-25000" dirty="0">
                <a:solidFill>
                  <a:schemeClr val="accent1">
                    <a:lumMod val="75000"/>
                  </a:schemeClr>
                </a:solidFill>
              </a:endParaRPr>
            </a:p>
          </p:txBody>
        </p:sp>
        <p:sp>
          <p:nvSpPr>
            <p:cNvPr id="15" name="文本框 14"/>
            <p:cNvSpPr txBox="1"/>
            <p:nvPr/>
          </p:nvSpPr>
          <p:spPr>
            <a:xfrm flipH="1">
              <a:off x="8890726" y="2298364"/>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1</a:t>
              </a:r>
              <a:endParaRPr lang="zh-CN" altLang="en-US" sz="2800" b="1" baseline="-25000" dirty="0">
                <a:solidFill>
                  <a:schemeClr val="accent1">
                    <a:lumMod val="75000"/>
                  </a:schemeClr>
                </a:solidFill>
              </a:endParaRPr>
            </a:p>
          </p:txBody>
        </p:sp>
      </p:grpSp>
    </p:spTree>
    <p:custDataLst>
      <p:tags r:id="rId2"/>
    </p:custDataLst>
    <p:extLst>
      <p:ext uri="{BB962C8B-B14F-4D97-AF65-F5344CB8AC3E}">
        <p14:creationId xmlns:p14="http://schemas.microsoft.com/office/powerpoint/2010/main" val="1734586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）编码电路</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p>
        </p:txBody>
      </p:sp>
    </p:spTree>
    <p:extLst>
      <p:ext uri="{BB962C8B-B14F-4D97-AF65-F5344CB8AC3E}">
        <p14:creationId xmlns:p14="http://schemas.microsoft.com/office/powerpoint/2010/main" val="278429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p>
          </p:txBody>
        </p:sp>
      </p:grpSp>
      <p:sp>
        <p:nvSpPr>
          <p:cNvPr id="2" name="标题 1"/>
          <p:cNvSpPr>
            <a:spLocks noGrp="1"/>
          </p:cNvSpPr>
          <p:nvPr>
            <p:ph type="title"/>
          </p:nvPr>
        </p:nvSpPr>
        <p:spPr/>
        <p:txBody>
          <a:bodyPr/>
          <a:lstStyle/>
          <a:p>
            <a:r>
              <a:rPr lang="en-US" altLang="zh-CN" dirty="0"/>
              <a:t>CRC</a:t>
            </a:r>
            <a:r>
              <a:rPr lang="zh-CN" altLang="en-US" dirty="0"/>
              <a:t>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6" name="图片 15"/>
            <p:cNvPicPr>
              <a:picLocks noChangeAspect="1"/>
            </p:cNvPicPr>
            <p:nvPr/>
          </p:nvPicPr>
          <p:blipFill>
            <a:blip r:embed="rId4"/>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p>
        </p:txBody>
      </p:sp>
    </p:spTree>
    <p:extLst>
      <p:ext uri="{BB962C8B-B14F-4D97-AF65-F5344CB8AC3E}">
        <p14:creationId xmlns:p14="http://schemas.microsoft.com/office/powerpoint/2010/main" val="1135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en-US" altLang="zh-CN" dirty="0"/>
              <a:t>CRC</a:t>
            </a:r>
            <a:r>
              <a:rPr lang="zh-CN" altLang="en-US" dirty="0"/>
              <a:t>并行编解码思路</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333374007"/>
      </p:ext>
    </p:extLst>
  </p:cSld>
  <p:clrMapOvr>
    <a:masterClrMapping/>
  </p:clrMapOvr>
  <p:extLst mod="1"/>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a:t>
            </a:r>
          </a:p>
        </p:txBody>
      </p:sp>
      <p:sp>
        <p:nvSpPr>
          <p:cNvPr id="3" name="内容占位符 2"/>
          <p:cNvSpPr>
            <a:spLocks noGrp="1"/>
          </p:cNvSpPr>
          <p:nvPr>
            <p:ph idx="1"/>
          </p:nvPr>
        </p:nvSpPr>
        <p:spPr>
          <a:xfrm>
            <a:off x="487822" y="942764"/>
            <a:ext cx="11342227" cy="5637024"/>
          </a:xfrm>
        </p:spPr>
        <p:txBody>
          <a:bodyPr>
            <a:normAutofit/>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p>
          <a:p>
            <a:r>
              <a:rPr lang="zh-CN" altLang="en-US" dirty="0"/>
              <a:t>步骤</a:t>
            </a:r>
            <a:r>
              <a:rPr lang="en-US" altLang="zh-CN" dirty="0"/>
              <a:t>1:</a:t>
            </a:r>
            <a:r>
              <a:rPr lang="zh-CN" altLang="en-US" dirty="0"/>
              <a:t> 选择生成多项式</a:t>
            </a:r>
            <a:endParaRPr lang="en-US" altLang="zh-CN" dirty="0"/>
          </a:p>
          <a:p>
            <a:pPr lvl="1"/>
            <a:r>
              <a:rPr lang="zh-CN" altLang="en-US" dirty="0"/>
              <a:t>不是任意的表达式都可以做生成多项式</a:t>
            </a:r>
            <a:r>
              <a:rPr lang="en-US" altLang="zh-CN" dirty="0"/>
              <a:t>G(x)</a:t>
            </a:r>
            <a:r>
              <a:rPr lang="zh-CN" altLang="en-US" dirty="0"/>
              <a:t>，见前面表格</a:t>
            </a:r>
          </a:p>
          <a:p>
            <a:pPr lvl="1"/>
            <a:r>
              <a:rPr lang="zh-CN" altLang="en-US" dirty="0"/>
              <a:t>构成的编码体系能否区分一位错，两位错，如不能，如何解决？</a:t>
            </a:r>
            <a:endParaRPr lang="en-US" altLang="zh-CN" dirty="0"/>
          </a:p>
          <a:p>
            <a:r>
              <a:rPr lang="zh-CN" altLang="en-US" dirty="0"/>
              <a:t>步骤</a:t>
            </a:r>
            <a:r>
              <a:rPr lang="en-US" altLang="zh-CN" dirty="0"/>
              <a:t>2:</a:t>
            </a:r>
            <a:r>
              <a:rPr lang="zh-CN" altLang="en-US" dirty="0"/>
              <a:t> 利用余数循环特点求解</a:t>
            </a:r>
            <a:r>
              <a:rPr lang="en-US" altLang="zh-CN" dirty="0"/>
              <a:t>16</a:t>
            </a:r>
            <a:r>
              <a:rPr lang="zh-CN" altLang="en-US" dirty="0"/>
              <a:t>个特殊常量的</a:t>
            </a:r>
            <a:r>
              <a:rPr lang="en-US" altLang="zh-CN" dirty="0"/>
              <a:t>CRC</a:t>
            </a:r>
            <a:r>
              <a:rPr lang="zh-CN" altLang="en-US" dirty="0"/>
              <a:t>余数</a:t>
            </a:r>
          </a:p>
          <a:p>
            <a:pPr lvl="1"/>
            <a:r>
              <a:rPr lang="en-US" altLang="zh-CN" dirty="0"/>
              <a:t>0000 0000 0000 000</a:t>
            </a:r>
            <a:r>
              <a:rPr lang="en-US" altLang="zh-CN" b="1" dirty="0">
                <a:solidFill>
                  <a:srgbClr val="005D9A"/>
                </a:solidFill>
              </a:rPr>
              <a:t>1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p>
          <a:p>
            <a:pPr lvl="1"/>
            <a:r>
              <a:rPr lang="en-US" altLang="zh-CN" dirty="0"/>
              <a:t>0000 0000 0000 00</a:t>
            </a:r>
            <a:r>
              <a:rPr lang="en-US" altLang="zh-CN" b="1"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p>
          <a:p>
            <a:pPr lvl="1"/>
            <a:r>
              <a:rPr lang="en-US" altLang="zh-CN" dirty="0"/>
              <a:t>0000 0000 0000 0</a:t>
            </a:r>
            <a:r>
              <a:rPr lang="en-US" altLang="zh-CN" b="1"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dirty="0"/>
              <a:t>步骤</a:t>
            </a:r>
            <a:r>
              <a:rPr lang="en-US" altLang="zh-CN"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纯组合逻辑，根据待编码每一位的值决定选择是否选择对应的余数是否参与运算</a:t>
            </a:r>
            <a:endParaRPr lang="zh-CN" altLang="en-US" baseline="-25000" dirty="0"/>
          </a:p>
          <a:p>
            <a:pPr lvl="1"/>
            <a:endParaRPr lang="zh-CN" altLang="en-US" baseline="-25000" dirty="0"/>
          </a:p>
        </p:txBody>
      </p:sp>
    </p:spTree>
    <p:custDataLst>
      <p:tags r:id="rId1"/>
    </p:custDataLst>
    <p:extLst>
      <p:ext uri="{BB962C8B-B14F-4D97-AF65-F5344CB8AC3E}">
        <p14:creationId xmlns:p14="http://schemas.microsoft.com/office/powerpoint/2010/main" val="2037079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86750">
        <p15:prstTrans prst="pageCurlDouble"/>
      </p:transition>
    </mc:Choice>
    <mc:Fallback xmlns="">
      <p:transition spd="slow" advClick="0" advTm="186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7445" x="990600" y="1454150"/>
          <p14:tracePt t="7711" x="996950" y="1454150"/>
          <p14:tracePt t="7765" x="1041400" y="1447800"/>
          <p14:tracePt t="7793" x="1117600" y="1441450"/>
          <p14:tracePt t="7819" x="1225550" y="1441450"/>
          <p14:tracePt t="7849" x="1377950" y="1447800"/>
          <p14:tracePt t="7879" x="1479550" y="1454150"/>
          <p14:tracePt t="7911" x="1543050" y="1454150"/>
          <p14:tracePt t="7945" x="1612900" y="1454150"/>
          <p14:tracePt t="7973" x="1682750" y="1447800"/>
          <p14:tracePt t="7998" x="1714500" y="1447800"/>
          <p14:tracePt t="8028" x="1752600" y="1447800"/>
          <p14:tracePt t="8058" x="1809750" y="1447800"/>
          <p14:tracePt t="8086" x="1854200" y="1447800"/>
          <p14:tracePt t="8088" x="1873250" y="1447800"/>
          <p14:tracePt t="8116" x="1930400" y="1447800"/>
          <p14:tracePt t="8146" x="1981200" y="1447800"/>
          <p14:tracePt t="8173" x="2025650" y="1447800"/>
          <p14:tracePt t="8201" x="2089150" y="1447800"/>
          <p14:tracePt t="8228" x="2139950" y="1454150"/>
          <p14:tracePt t="8254" x="2190750" y="1454150"/>
          <p14:tracePt t="8285" x="2254250" y="1454150"/>
          <p14:tracePt t="8312" x="2336800" y="1460500"/>
          <p14:tracePt t="8342" x="2419350" y="1460500"/>
          <p14:tracePt t="8345" x="2432050" y="1460500"/>
          <p14:tracePt t="8371" x="2482850" y="1460500"/>
          <p14:tracePt t="8401" x="2508250" y="1460500"/>
          <p14:tracePt t="8427" x="2552700" y="1460500"/>
          <p14:tracePt t="8457" x="2641600" y="1460500"/>
          <p14:tracePt t="8484" x="2692400" y="1454150"/>
          <p14:tracePt t="8514" x="2743200" y="1447800"/>
          <p14:tracePt t="8541" x="2794000" y="1447800"/>
          <p14:tracePt t="8570" x="2838450" y="1447800"/>
          <p14:tracePt t="8598" x="2851150" y="1447800"/>
          <p14:tracePt t="8628" x="2914650" y="1441450"/>
          <p14:tracePt t="8660" x="2990850" y="1428750"/>
          <p14:tracePt t="8695" x="3067050" y="1428750"/>
          <p14:tracePt t="8725" x="3168650" y="1435100"/>
          <p14:tracePt t="8758" x="3289300" y="1441450"/>
          <p14:tracePt t="8792" x="3359150" y="1447800"/>
          <p14:tracePt t="8824" x="3467100" y="1460500"/>
          <p14:tracePt t="8852" x="3530600" y="1460500"/>
          <p14:tracePt t="8880" x="3594100" y="1460500"/>
          <p14:tracePt t="8905" x="3644900" y="1460500"/>
          <p14:tracePt t="8933" x="3733800" y="1460500"/>
          <p14:tracePt t="8963" x="3816350" y="1460500"/>
          <p14:tracePt t="8994" x="3867150" y="1460500"/>
          <p14:tracePt t="9021" x="3930650" y="1460500"/>
          <p14:tracePt t="9049" x="3994150" y="1460500"/>
          <p14:tracePt t="9078" x="4070350" y="1460500"/>
          <p14:tracePt t="9107" x="4114800" y="1460500"/>
          <p14:tracePt t="9134" x="4178300" y="1460500"/>
          <p14:tracePt t="9163" x="4267200" y="1466850"/>
          <p14:tracePt t="9192" x="4438650" y="1479550"/>
          <p14:tracePt t="9222" x="4559300" y="1485900"/>
          <p14:tracePt t="9249" x="4654550" y="1485900"/>
          <p14:tracePt t="9278" x="4705350" y="1485900"/>
          <p14:tracePt t="9305" x="4724400" y="1485900"/>
          <p14:tracePt t="9384" x="4730750" y="1485900"/>
          <p14:tracePt t="9412" x="4781550" y="1485900"/>
          <p14:tracePt t="9441" x="4870450" y="1479550"/>
          <p14:tracePt t="9468" x="4914900" y="1479550"/>
          <p14:tracePt t="9497" x="4959350" y="1479550"/>
          <p14:tracePt t="9524" x="4991100" y="1479550"/>
          <p14:tracePt t="9552" x="5010150" y="1479550"/>
          <p14:tracePt t="9555" x="5016500" y="1479550"/>
          <p14:tracePt t="9614" x="5054600" y="1479550"/>
          <p14:tracePt t="9645" x="5213350" y="1479550"/>
          <p14:tracePt t="9673" x="5378450" y="1479550"/>
          <p14:tracePt t="9700" x="5505450" y="1479550"/>
          <p14:tracePt t="9731" x="5607050" y="1492250"/>
          <p14:tracePt t="9759" x="5657850" y="1492250"/>
          <p14:tracePt t="9787" x="5683250" y="1492250"/>
          <p14:tracePt t="9902" x="5702300" y="1492250"/>
          <p14:tracePt t="9936" x="5727700" y="1492250"/>
          <p14:tracePt t="10086" x="5740400" y="1492250"/>
          <p14:tracePt t="10112" x="5753100" y="1492250"/>
          <p14:tracePt t="10835" x="0" y="0"/>
        </p14:tracePtLst>
        <p14:tracePtLst>
          <p14:tracePt t="11781" x="6235700" y="1466850"/>
          <p14:tracePt t="11941" x="6248400" y="1466850"/>
          <p14:tracePt t="11966" x="6324600" y="1466850"/>
          <p14:tracePt t="11996" x="6470650" y="1466850"/>
          <p14:tracePt t="12022" x="6578600" y="1466850"/>
          <p14:tracePt t="12050" x="6648450" y="1466850"/>
          <p14:tracePt t="12077" x="6680200" y="1473200"/>
          <p14:tracePt t="12109" x="6724650" y="1473200"/>
          <p14:tracePt t="12146" x="6788150" y="1473200"/>
          <p14:tracePt t="12148" x="6807200" y="1473200"/>
          <p14:tracePt t="12180" x="6896100" y="1466850"/>
          <p14:tracePt t="12213" x="6965950" y="1466850"/>
          <p14:tracePt t="12247" x="7004050" y="1466850"/>
          <p14:tracePt t="12282" x="7010400" y="1466850"/>
          <p14:tracePt t="12344" x="7023100" y="1466850"/>
          <p14:tracePt t="12375" x="7105650" y="1466850"/>
          <p14:tracePt t="12406" x="7194550" y="1466850"/>
          <p14:tracePt t="12409" x="7232650" y="1466850"/>
          <p14:tracePt t="12436" x="7327900" y="1460500"/>
          <p14:tracePt t="12439" x="7346950" y="1460500"/>
          <p14:tracePt t="12467" x="7397750" y="1460500"/>
          <p14:tracePt t="12496" x="7429500" y="1460500"/>
          <p14:tracePt t="12522" x="7435850" y="1460500"/>
          <p14:tracePt t="12605" x="7442200" y="1460500"/>
          <p14:tracePt t="12634" x="7473950" y="1460500"/>
          <p14:tracePt t="12664" x="7537450" y="1454150"/>
          <p14:tracePt t="12693" x="7594600" y="1454150"/>
          <p14:tracePt t="12721" x="7645400" y="1454150"/>
          <p14:tracePt t="12748" x="7772400" y="1454150"/>
          <p14:tracePt t="12778" x="7854950" y="1454150"/>
          <p14:tracePt t="12805" x="7905750" y="1447800"/>
          <p14:tracePt t="12834" x="7931150" y="1447800"/>
          <p14:tracePt t="12836" x="7937500" y="1447800"/>
          <p14:tracePt t="12864" x="7943850" y="1447800"/>
          <p14:tracePt t="13435" x="8026400" y="1447800"/>
          <p14:tracePt t="13468" x="8204200" y="1447800"/>
          <p14:tracePt t="13503" x="8331200" y="1447800"/>
          <p14:tracePt t="13532" x="8350250" y="1447800"/>
          <p14:tracePt t="13786" x="8362950" y="1447800"/>
          <p14:tracePt t="13813" x="8451850" y="1447800"/>
          <p14:tracePt t="13840" x="8540750" y="1447800"/>
          <p14:tracePt t="13868" x="8661400" y="1454150"/>
          <p14:tracePt t="13897" x="8705850" y="1454150"/>
          <p14:tracePt t="13924" x="8712200" y="1454150"/>
          <p14:tracePt t="14079" x="8718550" y="1454150"/>
          <p14:tracePt t="14105" x="8782050" y="1454150"/>
          <p14:tracePt t="14132" x="8877300" y="1454150"/>
          <p14:tracePt t="14159" x="8985250" y="1454150"/>
          <p14:tracePt t="14187" x="9010650" y="1454150"/>
          <p14:tracePt t="14325" x="9017000" y="1454150"/>
          <p14:tracePt t="14351" x="9042400" y="1460500"/>
          <p14:tracePt t="14380" x="9182100" y="1460500"/>
          <p14:tracePt t="14408" x="9353550" y="1466850"/>
          <p14:tracePt t="14461" x="9525000" y="1466850"/>
          <p14:tracePt t="14494" x="9594850" y="1466850"/>
          <p14:tracePt t="14526" x="9607550" y="1466850"/>
          <p14:tracePt t="14592" x="9620250" y="1466850"/>
          <p14:tracePt t="14623" x="9632950" y="1466850"/>
          <p14:tracePt t="14655" x="9658350" y="1466850"/>
          <p14:tracePt t="14684" x="9696450" y="1466850"/>
          <p14:tracePt t="14712" x="9734550" y="1466850"/>
          <p14:tracePt t="14740" x="9779000" y="1466850"/>
          <p14:tracePt t="14768" x="9785350" y="1466850"/>
          <p14:tracePt t="14821" x="9791700" y="1466850"/>
          <p14:tracePt t="14849" x="9798050" y="1466850"/>
          <p14:tracePt t="14874" x="9842500" y="1466850"/>
          <p14:tracePt t="14901" x="9886950" y="1466850"/>
          <p14:tracePt t="14927" x="9937750" y="1466850"/>
          <p14:tracePt t="14958" x="9969500" y="1466850"/>
          <p14:tracePt t="14985" x="9988550" y="1466850"/>
          <p14:tracePt t="15011" x="9994900" y="1466850"/>
          <p14:tracePt t="15039" x="10033000" y="1466850"/>
          <p14:tracePt t="15067" x="10083800" y="1460500"/>
          <p14:tracePt t="15097" x="10121900" y="1460500"/>
          <p14:tracePt t="15122" x="10140950" y="1460500"/>
          <p14:tracePt t="15149" x="10179050" y="1460500"/>
          <p14:tracePt t="15177" x="10217150" y="1454150"/>
          <p14:tracePt t="15209" x="10229850" y="1447800"/>
          <p14:tracePt t="15235" x="10236200" y="1447800"/>
          <p14:tracePt t="15263" x="10274300" y="1441450"/>
          <p14:tracePt t="15289" x="10306050" y="1428750"/>
          <p14:tracePt t="15320" x="10344150" y="1416050"/>
          <p14:tracePt t="15352" x="10388600" y="1397000"/>
          <p14:tracePt t="15383" x="10407650" y="1384300"/>
          <p14:tracePt t="15436" x="10414000" y="1371600"/>
          <p14:tracePt t="15462" x="10426700" y="1352550"/>
          <p14:tracePt t="15494" x="10439400" y="1314450"/>
          <p14:tracePt t="15524" x="10452100" y="1270000"/>
          <p14:tracePt t="15553" x="10452100" y="1231900"/>
          <p14:tracePt t="15585" x="10452100" y="1193800"/>
          <p14:tracePt t="15617" x="10452100" y="1149350"/>
          <p14:tracePt t="15649" x="10439400" y="1111250"/>
          <p14:tracePt t="15682" x="10433050" y="1092200"/>
          <p14:tracePt t="15716" x="10433050" y="1085850"/>
          <p14:tracePt t="15752" x="10426700" y="1073150"/>
          <p14:tracePt t="15783" x="10369550" y="1022350"/>
          <p14:tracePt t="15816" x="10267950" y="939800"/>
          <p14:tracePt t="15845" x="10198100" y="901700"/>
          <p14:tracePt t="15848" x="10179050" y="895350"/>
          <p14:tracePt t="15873" x="10121900" y="876300"/>
          <p14:tracePt t="15900" x="10007600" y="857250"/>
          <p14:tracePt t="15929" x="9893300" y="850900"/>
          <p14:tracePt t="15957" x="9836150" y="844550"/>
          <p14:tracePt t="15959" x="9817100" y="844550"/>
          <p14:tracePt t="15985" x="9728200" y="844550"/>
          <p14:tracePt t="16014" x="9607550" y="844550"/>
          <p14:tracePt t="16042" x="9493250" y="850900"/>
          <p14:tracePt t="16073" x="9315450" y="857250"/>
          <p14:tracePt t="16103" x="9150350" y="857250"/>
          <p14:tracePt t="16104" x="9124950" y="863600"/>
          <p14:tracePt t="16132" x="9067800" y="869950"/>
          <p14:tracePt t="16160" x="9029700" y="882650"/>
          <p14:tracePt t="16188" x="9004300" y="889000"/>
          <p14:tracePt t="16215" x="8997950" y="889000"/>
          <p14:tracePt t="16243" x="8972550" y="908050"/>
          <p14:tracePt t="16271" x="8947150" y="920750"/>
          <p14:tracePt t="16272" x="8940800" y="927100"/>
          <p14:tracePt t="16297" x="8915400" y="946150"/>
          <p14:tracePt t="16325" x="8877300" y="971550"/>
          <p14:tracePt t="16353" x="8845550" y="1009650"/>
          <p14:tracePt t="16382" x="8813800" y="1041400"/>
          <p14:tracePt t="16414" x="8801100" y="1060450"/>
          <p14:tracePt t="16443" x="8788400" y="1092200"/>
          <p14:tracePt t="16470" x="8769350" y="1155700"/>
          <p14:tracePt t="16497" x="8756650" y="1276350"/>
          <p14:tracePt t="16524" x="8763000" y="1352550"/>
          <p14:tracePt t="16549" x="8775700" y="1384300"/>
          <p14:tracePt t="16576" x="8782050" y="1397000"/>
          <p14:tracePt t="16605" x="8921750" y="1485900"/>
          <p14:tracePt t="16632" x="9093200" y="1511300"/>
          <p14:tracePt t="16661" x="9334500" y="1517650"/>
          <p14:tracePt t="16689" x="9537700" y="1517650"/>
          <p14:tracePt t="16718" x="9721850" y="1485900"/>
          <p14:tracePt t="16775" x="9772650" y="1473200"/>
          <p14:tracePt t="16869" x="0" y="0"/>
        </p14:tracePtLst>
        <p14:tracePtLst>
          <p14:tracePt t="24924" x="2006600" y="1885950"/>
          <p14:tracePt t="24953" x="2012950" y="1885950"/>
          <p14:tracePt t="24984" x="2025650" y="1885950"/>
          <p14:tracePt t="25011" x="2032000" y="1885950"/>
          <p14:tracePt t="25038" x="2044700" y="1885950"/>
          <p14:tracePt t="25066" x="2070100" y="1885950"/>
          <p14:tracePt t="25098" x="2114550" y="1892300"/>
          <p14:tracePt t="25126" x="2209800" y="1898650"/>
          <p14:tracePt t="25154" x="2298700" y="1911350"/>
          <p14:tracePt t="25180" x="2425700" y="1924050"/>
          <p14:tracePt t="25210" x="2578100" y="1930400"/>
          <p14:tracePt t="25239" x="2698750" y="1936750"/>
          <p14:tracePt t="25271" x="2755900" y="1936750"/>
          <p14:tracePt t="25302" x="2806700" y="1936750"/>
          <p14:tracePt t="25336" x="2882900" y="1930400"/>
          <p14:tracePt t="25366" x="3016250" y="1924050"/>
          <p14:tracePt t="25396" x="3130550" y="1924050"/>
          <p14:tracePt t="25422" x="3302000" y="1924050"/>
          <p14:tracePt t="25425" x="3333750" y="1924050"/>
          <p14:tracePt t="25451" x="3492500" y="1924050"/>
          <p14:tracePt t="25478" x="3638550" y="1924050"/>
          <p14:tracePt t="25504" x="3746500" y="1936750"/>
          <p14:tracePt t="25534" x="3822700" y="1943100"/>
          <p14:tracePt t="25535" x="3886200" y="1943100"/>
          <p14:tracePt t="25562" x="3962400" y="1943100"/>
          <p14:tracePt t="25592" x="4044950" y="1943100"/>
          <p14:tracePt t="25618" x="4089400" y="1930400"/>
          <p14:tracePt t="25646" x="4127500" y="1905000"/>
          <p14:tracePt t="25672" x="4152900" y="1879600"/>
          <p14:tracePt t="25702" x="4165600" y="1866900"/>
          <p14:tracePt t="25730" x="4184650" y="1822450"/>
          <p14:tracePt t="25758" x="4197350" y="1790700"/>
          <p14:tracePt t="25788" x="4197350" y="1778000"/>
          <p14:tracePt t="25815" x="4197350" y="1765300"/>
          <p14:tracePt t="25841" x="4197350" y="1752600"/>
          <p14:tracePt t="25873" x="4197350" y="1733550"/>
          <p14:tracePt t="25905" x="4191000" y="1727200"/>
          <p14:tracePt t="25940" x="4159250" y="1701800"/>
          <p14:tracePt t="25971" x="4095750" y="1663700"/>
          <p14:tracePt t="26005" x="4006850" y="1631950"/>
          <p14:tracePt t="26036" x="3867150" y="1600200"/>
          <p14:tracePt t="26067" x="3702050" y="1562100"/>
          <p14:tracePt t="26101" x="3549650" y="1530350"/>
          <p14:tracePt t="26132" x="3422650" y="1511300"/>
          <p14:tracePt t="26159" x="3371850" y="1504950"/>
          <p14:tracePt t="26185" x="3295650" y="1504950"/>
          <p14:tracePt t="26187" x="3282950" y="1498600"/>
          <p14:tracePt t="26213" x="3244850" y="1492250"/>
          <p14:tracePt t="26240" x="3206750" y="1485900"/>
          <p14:tracePt t="26266" x="3168650" y="1485900"/>
          <p14:tracePt t="26296" x="3048000" y="1479550"/>
          <p14:tracePt t="26325" x="2927350" y="1466850"/>
          <p14:tracePt t="26354" x="2832100" y="1460500"/>
          <p14:tracePt t="26383" x="2730500" y="1460500"/>
          <p14:tracePt t="26412" x="2667000" y="1460500"/>
          <p14:tracePt t="26413" x="2647950" y="1460500"/>
          <p14:tracePt t="26440" x="2584450" y="1460500"/>
          <p14:tracePt t="26469" x="2495550" y="1460500"/>
          <p14:tracePt t="26496" x="2444750" y="1460500"/>
          <p14:tracePt t="26525" x="2330450" y="1460500"/>
          <p14:tracePt t="26554" x="2241550" y="1460500"/>
          <p14:tracePt t="26584" x="2178050" y="1466850"/>
          <p14:tracePt t="26615" x="2114550" y="1473200"/>
          <p14:tracePt t="26647" x="2076450" y="1485900"/>
          <p14:tracePt t="26676" x="2032000" y="1498600"/>
          <p14:tracePt t="26706" x="1974850" y="1517650"/>
          <p14:tracePt t="26731" x="1936750" y="1530350"/>
          <p14:tracePt t="26759" x="1911350" y="1549400"/>
          <p14:tracePt t="26784" x="1898650" y="1562100"/>
          <p14:tracePt t="26811" x="1866900" y="1593850"/>
          <p14:tracePt t="26839" x="1847850" y="1625600"/>
          <p14:tracePt t="26867" x="1816100" y="1682750"/>
          <p14:tracePt t="26893" x="1803400" y="1720850"/>
          <p14:tracePt t="26920" x="1803400" y="1733550"/>
          <p14:tracePt t="26946" x="1803400" y="1739900"/>
          <p14:tracePt t="26978" x="1803400" y="1758950"/>
          <p14:tracePt t="27012" x="1816100" y="1797050"/>
          <p14:tracePt t="27044" x="1828800" y="1822450"/>
          <p14:tracePt t="27075" x="1841500" y="1835150"/>
          <p14:tracePt t="27109" x="1854200" y="1847850"/>
          <p14:tracePt t="27142" x="1885950" y="1873250"/>
          <p14:tracePt t="27173" x="1905000" y="1885950"/>
          <p14:tracePt t="27204" x="1955800" y="1905000"/>
          <p14:tracePt t="27234" x="2019300" y="1911350"/>
          <p14:tracePt t="27260" x="2159000" y="1917700"/>
          <p14:tracePt t="27287" x="2305050" y="1924050"/>
          <p14:tracePt t="27313" x="2413000" y="1930400"/>
          <p14:tracePt t="27316" x="2463800" y="1930400"/>
          <p14:tracePt t="27343" x="2546350" y="1930400"/>
          <p14:tracePt t="27372" x="2597150" y="1936750"/>
          <p14:tracePt t="27397" x="2654300" y="1936750"/>
          <p14:tracePt t="27427" x="2698750" y="1936750"/>
          <p14:tracePt t="27456" x="2749550" y="1936750"/>
          <p14:tracePt t="27486" x="2813050" y="1943100"/>
          <p14:tracePt t="27513" x="2870200" y="1943100"/>
          <p14:tracePt t="27542" x="3028950" y="1943100"/>
          <p14:tracePt t="27569" x="3124200" y="1943100"/>
          <p14:tracePt t="27599" x="3314700" y="1949450"/>
          <p14:tracePt t="27624" x="3429000" y="1949450"/>
          <p14:tracePt t="27654" x="3549650" y="1949450"/>
          <p14:tracePt t="27680" x="3632200" y="1949450"/>
          <p14:tracePt t="27709" x="3683000" y="1943100"/>
          <p14:tracePt t="27711" x="3695700" y="1936750"/>
          <p14:tracePt t="27737" x="3733800" y="1936750"/>
          <p14:tracePt t="27772" x="3759200" y="1930400"/>
          <p14:tracePt t="27800" x="3778250" y="1930400"/>
          <p14:tracePt t="27827" x="3784600" y="1930400"/>
          <p14:tracePt t="27853" x="3810000" y="1930400"/>
          <p14:tracePt t="27881" x="3854450" y="1924050"/>
          <p14:tracePt t="27908" x="3905250" y="1917700"/>
          <p14:tracePt t="27936" x="3962400" y="1898650"/>
          <p14:tracePt t="27963" x="4000500" y="1885950"/>
          <p14:tracePt t="27991" x="4019550" y="1866900"/>
          <p14:tracePt t="28020" x="4044950" y="1847850"/>
          <p14:tracePt t="28053" x="4051300" y="1841500"/>
          <p14:tracePt t="28086" x="4064000" y="1803400"/>
          <p14:tracePt t="28114" x="4070350" y="1778000"/>
          <p14:tracePt t="28142" x="4076700" y="1771650"/>
          <p14:tracePt t="28180" x="4076700" y="1746250"/>
          <p14:tracePt t="28212" x="4076700" y="1727200"/>
          <p14:tracePt t="28243" x="4070350" y="1714500"/>
          <p14:tracePt t="28275" x="4064000" y="1695450"/>
          <p14:tracePt t="28308" x="4044950" y="1670050"/>
          <p14:tracePt t="28339" x="4006850" y="1644650"/>
          <p14:tracePt t="28371" x="3962400" y="1619250"/>
          <p14:tracePt t="28401" x="3905250" y="1600200"/>
          <p14:tracePt t="28428" x="3822700" y="1574800"/>
          <p14:tracePt t="28455" x="3765550" y="1562100"/>
          <p14:tracePt t="28484" x="3670300" y="1549400"/>
          <p14:tracePt t="28511" x="3568700" y="1536700"/>
          <p14:tracePt t="28538" x="3448050" y="1524000"/>
          <p14:tracePt t="28566" x="3378200" y="1511300"/>
          <p14:tracePt t="28597" x="3282950" y="1504950"/>
          <p14:tracePt t="28625" x="3244850" y="1492250"/>
          <p14:tracePt t="28653" x="3187700" y="1485900"/>
          <p14:tracePt t="28677" x="3124200" y="1485900"/>
          <p14:tracePt t="28708" x="3035300" y="1485900"/>
          <p14:tracePt t="28734" x="2921000" y="1473200"/>
          <p14:tracePt t="28763" x="2863850" y="1466850"/>
          <p14:tracePt t="28790" x="2794000" y="1460500"/>
          <p14:tracePt t="28817" x="2736850" y="1460500"/>
          <p14:tracePt t="28844" x="2667000" y="1454150"/>
          <p14:tracePt t="28873" x="2590800" y="1454150"/>
          <p14:tracePt t="28901" x="2527300" y="1454150"/>
          <p14:tracePt t="28929" x="2457450" y="1454150"/>
          <p14:tracePt t="28958" x="2425700" y="1454150"/>
          <p14:tracePt t="28959" x="2406650" y="1454150"/>
          <p14:tracePt t="28990" x="2362200" y="1454150"/>
          <p14:tracePt t="28990" x="2349500" y="1454150"/>
          <p14:tracePt t="29017" x="2317750" y="1454150"/>
          <p14:tracePt t="29044" x="2292350" y="1454150"/>
          <p14:tracePt t="29072" x="2247900" y="1460500"/>
          <p14:tracePt t="29104" x="2197100" y="1479550"/>
          <p14:tracePt t="29105" x="2171700" y="1485900"/>
          <p14:tracePt t="29136" x="2070100" y="1517650"/>
          <p14:tracePt t="29167" x="1993900" y="1543050"/>
          <p14:tracePt t="29195" x="1943100" y="1574800"/>
          <p14:tracePt t="29226" x="1924050" y="1581150"/>
          <p14:tracePt t="29251" x="1924050" y="1587500"/>
          <p14:tracePt t="29282" x="1911350" y="1619250"/>
          <p14:tracePt t="29308" x="1905000" y="1644650"/>
          <p14:tracePt t="29341" x="1892300" y="1695450"/>
          <p14:tracePt t="29371" x="1892300" y="1733550"/>
          <p14:tracePt t="29404" x="1905000" y="1797050"/>
          <p14:tracePt t="29437" x="1949450" y="1860550"/>
          <p14:tracePt t="29469" x="1987550" y="1885950"/>
          <p14:tracePt t="29499" x="2082800" y="1917700"/>
          <p14:tracePt t="29528" x="2203450" y="1943100"/>
          <p14:tracePt t="29556" x="2413000" y="1955800"/>
          <p14:tracePt t="29588" x="2654300" y="1962150"/>
          <p14:tracePt t="29614" x="2882900" y="1962150"/>
          <p14:tracePt t="29640" x="3263900" y="1936750"/>
          <p14:tracePt t="29667" x="3600450" y="1917700"/>
          <p14:tracePt t="29695" x="3975100" y="1892300"/>
          <p14:tracePt t="29723" x="4229100" y="1854200"/>
          <p14:tracePt t="29725" x="4337050" y="1835150"/>
          <p14:tracePt t="29753" x="4445000" y="1816100"/>
          <p14:tracePt t="29780" x="4451350" y="1816100"/>
          <p14:tracePt t="30117" x="0" y="0"/>
        </p14:tracePtLst>
        <p14:tracePtLst>
          <p14:tracePt t="32717" x="5829300" y="2368550"/>
          <p14:tracePt t="32779" x="5835650" y="2368550"/>
          <p14:tracePt t="32810" x="5943600" y="2374900"/>
          <p14:tracePt t="32841" x="6153150" y="2368550"/>
          <p14:tracePt t="32872" x="6419850" y="2355850"/>
          <p14:tracePt t="32903" x="6584950" y="2349500"/>
          <p14:tracePt t="32932" x="6629400" y="2349500"/>
          <p14:tracePt t="32959" x="6667500" y="2349500"/>
          <p14:tracePt t="32986" x="6692900" y="2349500"/>
          <p14:tracePt t="33015" x="6769100" y="2349500"/>
          <p14:tracePt t="33043" x="6870700" y="2362200"/>
          <p14:tracePt t="33070" x="6985000" y="2374900"/>
          <p14:tracePt t="33101" x="7143750" y="2374900"/>
          <p14:tracePt t="33127" x="7245350" y="2374900"/>
          <p14:tracePt t="33154" x="7315200" y="2374900"/>
          <p14:tracePt t="33181" x="7346950" y="2374900"/>
          <p14:tracePt t="33212" x="7397750" y="2362200"/>
          <p14:tracePt t="33242" x="7429500" y="2362200"/>
          <p14:tracePt t="33269" x="7454900" y="2349500"/>
          <p14:tracePt t="33298" x="7594600" y="2336800"/>
          <p14:tracePt t="33325" x="7677150" y="2311400"/>
          <p14:tracePt t="33359" x="7734300" y="2266950"/>
          <p14:tracePt t="33389" x="7740650" y="2222500"/>
          <p14:tracePt t="33417" x="7740650" y="2184400"/>
          <p14:tracePt t="33443" x="7696200" y="2095500"/>
          <p14:tracePt t="33470" x="7645400" y="2051050"/>
          <p14:tracePt t="33499" x="7569200" y="2012950"/>
          <p14:tracePt t="33527" x="7518400" y="2006600"/>
          <p14:tracePt t="33552" x="7416800" y="1987550"/>
          <p14:tracePt t="33581" x="7264400" y="1955800"/>
          <p14:tracePt t="33610" x="7162800" y="1930400"/>
          <p14:tracePt t="33639" x="7010400" y="1911350"/>
          <p14:tracePt t="33668" x="6845300" y="1905000"/>
          <p14:tracePt t="33669" x="6813550" y="1905000"/>
          <p14:tracePt t="33698" x="6686550" y="1905000"/>
          <p14:tracePt t="33723" x="6572250" y="1898650"/>
          <p14:tracePt t="33750" x="6451600" y="1898650"/>
          <p14:tracePt t="33778" x="6362700" y="1898650"/>
          <p14:tracePt t="33805" x="6261100" y="1898650"/>
          <p14:tracePt t="33835" x="6165850" y="1905000"/>
          <p14:tracePt t="33869" x="6070600" y="1936750"/>
          <p14:tracePt t="33903" x="6026150" y="1974850"/>
          <p14:tracePt t="33936" x="5988050" y="2019300"/>
          <p14:tracePt t="33966" x="5981700" y="2063750"/>
          <p14:tracePt t="33967" x="5975350" y="2076450"/>
          <p14:tracePt t="34000" x="5975350" y="2127250"/>
          <p14:tracePt t="34029" x="5975350" y="2171700"/>
          <p14:tracePt t="34031" x="5975350" y="2190750"/>
          <p14:tracePt t="34060" x="5975350" y="2209800"/>
          <p14:tracePt t="34089" x="5994400" y="2247900"/>
          <p14:tracePt t="34119" x="6000750" y="2260600"/>
          <p14:tracePt t="34146" x="6032500" y="2286000"/>
          <p14:tracePt t="34173" x="6134100" y="2317750"/>
          <p14:tracePt t="34202" x="6445250" y="2355850"/>
          <p14:tracePt t="34231" x="6692900" y="2381250"/>
          <p14:tracePt t="34258" x="6985000" y="2387600"/>
          <p14:tracePt t="34286" x="7150100" y="2374900"/>
          <p14:tracePt t="34313" x="7258050" y="2324100"/>
          <p14:tracePt t="34341" x="7289800" y="2305050"/>
          <p14:tracePt t="34369" x="7321550" y="2292350"/>
          <p14:tracePt t="34401" x="7340600" y="2286000"/>
          <p14:tracePt t="34435" x="7353300" y="2286000"/>
          <p14:tracePt t="34615" x="7359650" y="2286000"/>
          <p14:tracePt t="34642" x="7378700" y="2286000"/>
          <p14:tracePt t="34646" x="7397750" y="2292350"/>
          <p14:tracePt t="34672" x="7423150" y="2292350"/>
          <p14:tracePt t="34701" x="7429500" y="2292350"/>
          <p14:tracePt t="35079" x="0" y="0"/>
        </p14:tracePtLst>
        <p14:tracePtLst>
          <p14:tracePt t="44406" x="1485900" y="2279650"/>
          <p14:tracePt t="44435" x="1492250" y="2279650"/>
          <p14:tracePt t="44462" x="1498600" y="2279650"/>
          <p14:tracePt t="44490" x="1504950" y="2279650"/>
          <p14:tracePt t="44518" x="1517650" y="2286000"/>
          <p14:tracePt t="44547" x="1524000" y="2286000"/>
          <p14:tracePt t="44574" x="1562100" y="2292350"/>
          <p14:tracePt t="44607" x="1606550" y="2292350"/>
          <p14:tracePt t="44637" x="1651000" y="2298700"/>
          <p14:tracePt t="44666" x="1689100" y="2305050"/>
          <p14:tracePt t="44699" x="1708150" y="2305050"/>
          <p14:tracePt t="44727" x="1714500" y="2305050"/>
          <p14:tracePt t="44758" x="1727200" y="2305050"/>
          <p14:tracePt t="44786" x="1739900" y="2305050"/>
          <p14:tracePt t="44817" x="1758950" y="2305050"/>
          <p14:tracePt t="44846" x="1778000" y="2305050"/>
          <p14:tracePt t="44875" x="1797050" y="2305050"/>
          <p14:tracePt t="44906" x="1816100" y="2305050"/>
          <p14:tracePt t="44961" x="1822450" y="2305050"/>
          <p14:tracePt t="45014" x="1835150" y="2305050"/>
          <p14:tracePt t="45046" x="1866900" y="2305050"/>
          <p14:tracePt t="45077" x="1930400" y="2305050"/>
          <p14:tracePt t="45104" x="1968500" y="2311400"/>
          <p14:tracePt t="45106" x="1974850" y="2317750"/>
          <p14:tracePt t="45134" x="1987550" y="2317750"/>
          <p14:tracePt t="45162" x="2000250" y="2317750"/>
          <p14:tracePt t="45190" x="2012950" y="2317750"/>
          <p14:tracePt t="45219" x="2025650" y="2317750"/>
          <p14:tracePt t="45247" x="2032000" y="2317750"/>
          <p14:tracePt t="45278" x="2038350" y="2317750"/>
          <p14:tracePt t="45394" x="2044700" y="2317750"/>
          <p14:tracePt t="45423" x="2057400" y="2324100"/>
          <p14:tracePt t="45453" x="2070100" y="2324100"/>
          <p14:tracePt t="45482" x="2076450" y="2324100"/>
          <p14:tracePt t="45510" x="2095500" y="2324100"/>
          <p14:tracePt t="45536" x="2108200" y="2324100"/>
          <p14:tracePt t="45563" x="2127250" y="2324100"/>
          <p14:tracePt t="45591" x="2133600" y="2330450"/>
          <p14:tracePt t="45644" x="2139950" y="2330450"/>
          <p14:tracePt t="45696" x="2165350" y="2330450"/>
          <p14:tracePt t="45724" x="2203450" y="2336800"/>
          <p14:tracePt t="45726" x="2216150" y="2336800"/>
          <p14:tracePt t="45751" x="2247900" y="2336800"/>
          <p14:tracePt t="45780" x="2273300" y="2343150"/>
          <p14:tracePt t="45806" x="2292350" y="2349500"/>
          <p14:tracePt t="45835" x="2317750" y="2349500"/>
          <p14:tracePt t="45862" x="2343150" y="2349500"/>
          <p14:tracePt t="45865" x="2349500" y="2349500"/>
          <p14:tracePt t="45890" x="2393950" y="2349500"/>
          <p14:tracePt t="45920" x="2457450" y="2349500"/>
          <p14:tracePt t="45947" x="2489200" y="2349500"/>
          <p14:tracePt t="45976" x="2546350" y="2349500"/>
          <p14:tracePt t="46007" x="2578100" y="2349500"/>
          <p14:tracePt t="46011" x="2584450" y="2349500"/>
          <p14:tracePt t="46037" x="2609850" y="2349500"/>
          <p14:tracePt t="46064" x="2641600" y="2349500"/>
          <p14:tracePt t="46096" x="2692400" y="2349500"/>
          <p14:tracePt t="46130" x="2730500" y="2349500"/>
          <p14:tracePt t="46161" x="2755900" y="2349500"/>
          <p14:tracePt t="46162" x="2768600" y="2349500"/>
          <p14:tracePt t="46188" x="2800350" y="2349500"/>
          <p14:tracePt t="46217" x="2838450" y="2349500"/>
          <p14:tracePt t="46218" x="2844800" y="2349500"/>
          <p14:tracePt t="46245" x="2876550" y="2349500"/>
          <p14:tracePt t="46273" x="2908300" y="2349500"/>
          <p14:tracePt t="46299" x="2971800" y="2349500"/>
          <p14:tracePt t="46327" x="3035300" y="2349500"/>
          <p14:tracePt t="46353" x="3079750" y="2355850"/>
          <p14:tracePt t="46356" x="3092450" y="2355850"/>
          <p14:tracePt t="46384" x="3130550" y="2362200"/>
          <p14:tracePt t="46416" x="3181350" y="2362200"/>
          <p14:tracePt t="46448" x="3257550" y="2362200"/>
          <p14:tracePt t="46480" x="3302000" y="2362200"/>
          <p14:tracePt t="46511" x="3346450" y="2362200"/>
          <p14:tracePt t="46541" x="3397250" y="2362200"/>
          <p14:tracePt t="46572" x="3429000" y="2362200"/>
          <p14:tracePt t="46602" x="3448050" y="2362200"/>
          <p14:tracePt t="46632" x="3473450" y="2362200"/>
          <p14:tracePt t="46659" x="3479800" y="2362200"/>
          <p14:tracePt t="46687" x="3511550" y="2362200"/>
          <p14:tracePt t="46714" x="3556000" y="2362200"/>
          <p14:tracePt t="46743" x="3638550" y="2355850"/>
          <p14:tracePt t="46769" x="3695700" y="2355850"/>
          <p14:tracePt t="46799" x="3746500" y="2355850"/>
          <p14:tracePt t="46827" x="3765550" y="2355850"/>
          <p14:tracePt t="46856" x="3784600" y="2355850"/>
          <p14:tracePt t="46883" x="3797300" y="2355850"/>
          <p14:tracePt t="46913" x="3841750" y="2355850"/>
          <p14:tracePt t="46940" x="3867150" y="2349500"/>
          <p14:tracePt t="46969" x="3937000" y="2349500"/>
          <p14:tracePt t="46997" x="3962400" y="2349500"/>
          <p14:tracePt t="47027" x="3987800" y="2349500"/>
          <p14:tracePt t="47054" x="3994150" y="2349500"/>
          <p14:tracePt t="47138" x="4006850" y="2349500"/>
          <p14:tracePt t="47168" x="4038600" y="2349500"/>
          <p14:tracePt t="47202" x="4095750" y="2349500"/>
          <p14:tracePt t="47232" x="4140200" y="2349500"/>
          <p14:tracePt t="47261" x="4197350" y="2349500"/>
          <p14:tracePt t="47288" x="4229100" y="2349500"/>
          <p14:tracePt t="47318" x="4248150" y="2349500"/>
          <p14:tracePt t="47347" x="4267200" y="2349500"/>
          <p14:tracePt t="47378" x="4305300" y="2349500"/>
          <p14:tracePt t="47406" x="4349750" y="2349500"/>
          <p14:tracePt t="47434" x="4394200" y="2349500"/>
          <p14:tracePt t="47461" x="4419600" y="2349500"/>
          <p14:tracePt t="47488" x="4451350" y="2349500"/>
          <p14:tracePt t="47514" x="4483100" y="2349500"/>
          <p14:tracePt t="47545" x="4527550" y="2343150"/>
          <p14:tracePt t="47575" x="4578350" y="2343150"/>
          <p14:tracePt t="47607" x="4597400" y="2343150"/>
          <p14:tracePt t="47635" x="4603750" y="2343150"/>
          <p14:tracePt t="47668" x="4629150" y="2343150"/>
          <p14:tracePt t="47699" x="4648200" y="2343150"/>
          <p14:tracePt t="47730" x="4699000" y="2343150"/>
          <p14:tracePt t="47758" x="4730750" y="2343150"/>
          <p14:tracePt t="47788" x="4737100" y="2343150"/>
          <p14:tracePt t="47815" x="4762500" y="2343150"/>
          <p14:tracePt t="47842" x="4787900" y="2343150"/>
          <p14:tracePt t="47870" x="4838700" y="2343150"/>
          <p14:tracePt t="47897" x="4864100" y="2343150"/>
          <p14:tracePt t="47926" x="4883150" y="2343150"/>
          <p14:tracePt t="47928" x="4889500" y="2343150"/>
          <p14:tracePt t="47954" x="4902200" y="2343150"/>
          <p14:tracePt t="47981" x="4914900" y="2343150"/>
          <p14:tracePt t="48010" x="4933950" y="2336800"/>
          <p14:tracePt t="48038" x="4953000" y="2336800"/>
          <p14:tracePt t="48067" x="4965700" y="2336800"/>
          <p14:tracePt t="48097" x="5003800" y="2336800"/>
          <p14:tracePt t="48124" x="5022850" y="2336800"/>
          <p14:tracePt t="48152" x="5048250" y="2336800"/>
          <p14:tracePt t="48179" x="5080000" y="2336800"/>
          <p14:tracePt t="48210" x="5105400" y="2336800"/>
          <p14:tracePt t="48243" x="5143500" y="2336800"/>
          <p14:tracePt t="48276" x="5194300" y="2336800"/>
          <p14:tracePt t="48308" x="5232400" y="2336800"/>
          <p14:tracePt t="48336" x="5270500" y="2336800"/>
          <p14:tracePt t="48365" x="5295900" y="2336800"/>
          <p14:tracePt t="48392" x="5327650" y="2336800"/>
          <p14:tracePt t="48394" x="5334000" y="2336800"/>
          <p14:tracePt t="48422" x="5365750" y="2336800"/>
          <p14:tracePt t="48450" x="5410200" y="2336800"/>
          <p14:tracePt t="48478" x="5473700" y="2336800"/>
          <p14:tracePt t="48507" x="5530850" y="2336800"/>
          <p14:tracePt t="48537" x="5543550" y="2336800"/>
          <p14:tracePt t="48593" x="5556250" y="2336800"/>
          <p14:tracePt t="48620" x="5588000" y="2336800"/>
          <p14:tracePt t="48650" x="5626100" y="2336800"/>
          <p14:tracePt t="49142" x="0" y="0"/>
        </p14:tracePtLst>
        <p14:tracePtLst>
          <p14:tracePt t="65341" x="1454150" y="2781300"/>
          <p14:tracePt t="65494" x="1485900" y="2787650"/>
          <p14:tracePt t="65520" x="1517650" y="2794000"/>
          <p14:tracePt t="65547" x="1549400" y="2800350"/>
          <p14:tracePt t="65575" x="1562100" y="2800350"/>
          <p14:tracePt t="65604" x="1568450" y="2800350"/>
          <p14:tracePt t="65631" x="1581150" y="2800350"/>
          <p14:tracePt t="65661" x="1606550" y="2800350"/>
          <p14:tracePt t="65690" x="1689100" y="2794000"/>
          <p14:tracePt t="65723" x="1879600" y="2781300"/>
          <p14:tracePt t="65753" x="2070100" y="2781300"/>
          <p14:tracePt t="65785" x="2127250" y="2781300"/>
          <p14:tracePt t="65872" x="2139950" y="2781300"/>
          <p14:tracePt t="65899" x="2184400" y="2781300"/>
          <p14:tracePt t="65928" x="2241550" y="2781300"/>
          <p14:tracePt t="65954" x="2292350" y="2781300"/>
          <p14:tracePt t="65982" x="2425700" y="2781300"/>
          <p14:tracePt t="66009" x="2508250" y="2781300"/>
          <p14:tracePt t="66037" x="2603500" y="2781300"/>
          <p14:tracePt t="66064" x="2667000" y="2781300"/>
          <p14:tracePt t="66091" x="2692400" y="2781300"/>
          <p14:tracePt t="66117" x="2717800" y="2781300"/>
          <p14:tracePt t="66119" x="2724150" y="2781300"/>
          <p14:tracePt t="66149" x="2755900" y="2774950"/>
          <p14:tracePt t="66177" x="2819400" y="2774950"/>
          <p14:tracePt t="66209" x="2876550" y="2768600"/>
          <p14:tracePt t="66240" x="2978150" y="2768600"/>
          <p14:tracePt t="66268" x="3035300" y="2768600"/>
          <p14:tracePt t="66294" x="3098800" y="2768600"/>
          <p14:tracePt t="66322" x="3130550" y="2768600"/>
          <p14:tracePt t="66352" x="3143250" y="2768600"/>
          <p14:tracePt t="66379" x="3162300" y="2768600"/>
          <p14:tracePt t="66407" x="3175000" y="2768600"/>
          <p14:tracePt t="66434" x="3206750" y="2768600"/>
          <p14:tracePt t="66464" x="3257550" y="2762250"/>
          <p14:tracePt t="66492" x="3359150" y="2755900"/>
          <p14:tracePt t="66519" x="3416300" y="2749550"/>
          <p14:tracePt t="66547" x="3473450" y="2749550"/>
          <p14:tracePt t="66576" x="3517900" y="2749550"/>
          <p14:tracePt t="66606" x="3581400" y="2749550"/>
          <p14:tracePt t="66632" x="3625850" y="2743200"/>
          <p14:tracePt t="66660" x="3676650" y="2743200"/>
          <p14:tracePt t="66687" x="3733800" y="2743200"/>
          <p14:tracePt t="66714" x="3790950" y="2743200"/>
          <p14:tracePt t="66716" x="3816350" y="2743200"/>
          <p14:tracePt t="66742" x="3854450" y="2743200"/>
          <p14:tracePt t="66773" x="3867150" y="2743200"/>
          <p14:tracePt t="66806" x="3917950" y="2743200"/>
          <p14:tracePt t="66838" x="3987800" y="2743200"/>
          <p14:tracePt t="66867" x="4051300" y="2743200"/>
          <p14:tracePt t="66901" x="4114800" y="2743200"/>
          <p14:tracePt t="66929" x="4146550" y="2743200"/>
          <p14:tracePt t="66961" x="4191000" y="2743200"/>
          <p14:tracePt t="66989" x="4222750" y="2743200"/>
          <p14:tracePt t="67024" x="4241800" y="2743200"/>
          <p14:tracePt t="67052" x="4267200" y="2743200"/>
          <p14:tracePt t="67053" x="4286250" y="2743200"/>
          <p14:tracePt t="67080" x="4318000" y="2743200"/>
          <p14:tracePt t="67107" x="4337050" y="2743200"/>
          <p14:tracePt t="67136" x="4368800" y="2743200"/>
          <p14:tracePt t="67163" x="4400550" y="2743200"/>
          <p14:tracePt t="67191" x="4451350" y="2743200"/>
          <p14:tracePt t="67219" x="4470400" y="2743200"/>
          <p14:tracePt t="67249" x="4495800" y="2743200"/>
          <p14:tracePt t="67279" x="4521200" y="2743200"/>
          <p14:tracePt t="67309" x="4533900" y="2743200"/>
          <p14:tracePt t="67339" x="4565650" y="2743200"/>
          <p14:tracePt t="67368" x="4591050" y="2743200"/>
          <p14:tracePt t="67394" x="4603750" y="2743200"/>
          <p14:tracePt t="67423" x="4629150" y="2743200"/>
          <p14:tracePt t="67450" x="4679950" y="2736850"/>
          <p14:tracePt t="67481" x="4718050" y="2736850"/>
          <p14:tracePt t="67508" x="4724400" y="2736850"/>
          <p14:tracePt t="68123" x="4749800" y="2736850"/>
          <p14:tracePt t="68125" x="4762500" y="2736850"/>
          <p14:tracePt t="68155" x="4781550" y="2736850"/>
          <p14:tracePt t="68157" x="4787900" y="2736850"/>
          <p14:tracePt t="68237" x="4794250" y="2736850"/>
          <p14:tracePt t="68264" x="4806950" y="2736850"/>
          <p14:tracePt t="68293" x="4819650" y="2736850"/>
          <p14:tracePt t="68462" x="4826000" y="2736850"/>
          <p14:tracePt t="68463" x="4832350" y="2736850"/>
          <p14:tracePt t="68488" x="4883150" y="2736850"/>
          <p14:tracePt t="68515" x="4946650" y="2736850"/>
          <p14:tracePt t="68543" x="5029200" y="2736850"/>
          <p14:tracePt t="68571" x="5200650" y="2736850"/>
          <p14:tracePt t="68599" x="5295900" y="2736850"/>
          <p14:tracePt t="68627" x="5480050" y="2749550"/>
          <p14:tracePt t="68656" x="5530850" y="2749550"/>
          <p14:tracePt t="68684" x="5549900" y="2749550"/>
          <p14:tracePt t="68712" x="5581650" y="2749550"/>
          <p14:tracePt t="68742" x="5613400" y="2749550"/>
          <p14:tracePt t="68769" x="5632450" y="2749550"/>
          <p14:tracePt t="68798" x="5676900" y="2749550"/>
          <p14:tracePt t="68825" x="5740400" y="2749550"/>
          <p14:tracePt t="68853" x="5797550" y="2749550"/>
          <p14:tracePt t="68881" x="5873750" y="2749550"/>
          <p14:tracePt t="68908" x="5930900" y="2749550"/>
          <p14:tracePt t="68934" x="6007100" y="2749550"/>
          <p14:tracePt t="68964" x="6134100" y="2755900"/>
          <p14:tracePt t="68994" x="6223000" y="2755900"/>
          <p14:tracePt t="69025" x="6267450" y="2755900"/>
          <p14:tracePt t="69053" x="6286500" y="2755900"/>
          <p14:tracePt t="69056" x="6292850" y="2755900"/>
          <p14:tracePt t="69092" x="6343650" y="2755900"/>
          <p14:tracePt t="69122" x="6375400" y="2755900"/>
          <p14:tracePt t="69155" x="6419850" y="2755900"/>
          <p14:tracePt t="69184" x="6470650" y="2755900"/>
          <p14:tracePt t="69219" x="6534150" y="2755900"/>
          <p14:tracePt t="69248" x="6559550" y="2755900"/>
          <p14:tracePt t="69249" x="6572250" y="2755900"/>
          <p14:tracePt t="69279" x="6578600" y="2755900"/>
          <p14:tracePt t="69307" x="6604000" y="2755900"/>
          <p14:tracePt t="69337" x="6661150" y="2755900"/>
          <p14:tracePt t="69366" x="6705600" y="2755900"/>
          <p14:tracePt t="69396" x="6750050" y="2755900"/>
          <p14:tracePt t="69425" x="6756400" y="2755900"/>
          <p14:tracePt t="69451" x="6769100" y="2755900"/>
          <p14:tracePt t="69504" x="6775450" y="2755900"/>
          <p14:tracePt t="69530" x="6781800" y="2755900"/>
          <p14:tracePt t="69557" x="6794500" y="2755900"/>
          <p14:tracePt t="69589" x="6813550" y="2755900"/>
          <p14:tracePt t="69618" x="6826250" y="2755900"/>
          <p14:tracePt t="69645" x="6838950" y="2749550"/>
          <p14:tracePt t="69676" x="6851650" y="2749550"/>
          <p14:tracePt t="69678" x="6858000" y="2749550"/>
          <p14:tracePt t="69706" x="6877050" y="2749550"/>
          <p14:tracePt t="69711" x="6883400" y="2749550"/>
          <p14:tracePt t="69739" x="6896100" y="2749550"/>
          <p14:tracePt t="69768" x="6902450" y="2749550"/>
          <p14:tracePt t="69794" x="6915150" y="2749550"/>
          <p14:tracePt t="69821" x="6927850" y="2749550"/>
          <p14:tracePt t="69847" x="6934200" y="2749550"/>
          <p14:tracePt t="73345" x="6953250" y="2743200"/>
          <p14:tracePt t="73374" x="6972300" y="2743200"/>
          <p14:tracePt t="73403" x="6978650" y="2743200"/>
          <p14:tracePt t="73429" x="6997700" y="2736850"/>
          <p14:tracePt t="73457" x="7016750" y="2736850"/>
          <p14:tracePt t="73486" x="7029450" y="2736850"/>
          <p14:tracePt t="73514" x="7048500" y="2736850"/>
          <p14:tracePt t="73541" x="7073900" y="2736850"/>
          <p14:tracePt t="73573" x="7112000" y="2736850"/>
          <p14:tracePt t="73601" x="7143750" y="2736850"/>
          <p14:tracePt t="73633" x="7175500" y="2736850"/>
          <p14:tracePt t="73670" x="7245350" y="2736850"/>
          <p14:tracePt t="73703" x="7302500" y="2736850"/>
          <p14:tracePt t="73734" x="7327900" y="2736850"/>
          <p14:tracePt t="73767" x="7340600" y="2736850"/>
          <p14:tracePt t="73798" x="7385050" y="2736850"/>
          <p14:tracePt t="73830" x="7473950" y="2749550"/>
          <p14:tracePt t="73859" x="7556500" y="2755900"/>
          <p14:tracePt t="73886" x="7620000" y="2762250"/>
          <p14:tracePt t="73913" x="7632700" y="2762250"/>
          <p14:tracePt t="73939" x="7645400" y="2762250"/>
          <p14:tracePt t="73965" x="7658100" y="2762250"/>
          <p14:tracePt t="73993" x="7696200" y="2762250"/>
          <p14:tracePt t="74020" x="7721600" y="2762250"/>
          <p14:tracePt t="74049" x="7753350" y="2762250"/>
          <p14:tracePt t="74075" x="7772400" y="2762250"/>
          <p14:tracePt t="74129" x="7778750" y="2762250"/>
          <p14:tracePt t="74155" x="7785100" y="2762250"/>
          <p14:tracePt t="74184" x="7816850" y="2762250"/>
          <p14:tracePt t="74212" x="7880350" y="2762250"/>
          <p14:tracePt t="74242" x="8007350" y="2762250"/>
          <p14:tracePt t="74268" x="8096250" y="2762250"/>
          <p14:tracePt t="74297" x="8153400" y="2755900"/>
          <p14:tracePt t="74323" x="8178800" y="2749550"/>
          <p14:tracePt t="74354" x="8210550" y="2743200"/>
          <p14:tracePt t="74381" x="8255000" y="2730500"/>
          <p14:tracePt t="74411" x="8293100" y="2724150"/>
          <p14:tracePt t="74440" x="8305800" y="2717800"/>
          <p14:tracePt t="74495" x="8312150" y="2705100"/>
          <p14:tracePt t="74525" x="8312150" y="2698750"/>
          <p14:tracePt t="74552" x="8318500" y="2686050"/>
          <p14:tracePt t="74579" x="8318500" y="2660650"/>
          <p14:tracePt t="74608" x="8318500" y="2622550"/>
          <p14:tracePt t="74633" x="8293100" y="2578100"/>
          <p14:tracePt t="74664" x="8261350" y="2520950"/>
          <p14:tracePt t="74692" x="8242300" y="2489200"/>
          <p14:tracePt t="74725" x="8223250" y="2470150"/>
          <p14:tracePt t="74758" x="8204200" y="2451100"/>
          <p14:tracePt t="74793" x="8128000" y="2413000"/>
          <p14:tracePt t="74823" x="8045450" y="2381250"/>
          <p14:tracePt t="74855" x="7956550" y="2362200"/>
          <p14:tracePt t="74885" x="7848600" y="2343150"/>
          <p14:tracePt t="74916" x="7785100" y="2336800"/>
          <p14:tracePt t="74945" x="7696200" y="2330450"/>
          <p14:tracePt t="74977" x="7562850" y="2330450"/>
          <p14:tracePt t="75006" x="7429500" y="2336800"/>
          <p14:tracePt t="75035" x="7378700" y="2336800"/>
          <p14:tracePt t="75061" x="7315200" y="2343150"/>
          <p14:tracePt t="75092" x="7296150" y="2355850"/>
          <p14:tracePt t="75093" x="7289800" y="2362200"/>
          <p14:tracePt t="75121" x="7270750" y="2374900"/>
          <p14:tracePt t="75151" x="7264400" y="2381250"/>
          <p14:tracePt t="75177" x="7251700" y="2393950"/>
          <p14:tracePt t="75208" x="7239000" y="2419350"/>
          <p14:tracePt t="75239" x="7226300" y="2463800"/>
          <p14:tracePt t="75271" x="7226300" y="2495550"/>
          <p14:tracePt t="75273" x="7226300" y="2501900"/>
          <p14:tracePt t="75300" x="7226300" y="2527300"/>
          <p14:tracePt t="75329" x="7226300" y="2552700"/>
          <p14:tracePt t="75356" x="7232650" y="2578100"/>
          <p14:tracePt t="75385" x="7239000" y="2590800"/>
          <p14:tracePt t="75414" x="7245350" y="2603500"/>
          <p14:tracePt t="75469" x="7315200" y="2641600"/>
          <p14:tracePt t="75498" x="7442200" y="2698750"/>
          <p14:tracePt t="75527" x="7505700" y="2717800"/>
          <p14:tracePt t="75556" x="7613650" y="2717800"/>
          <p14:tracePt t="75590" x="7696200" y="2705100"/>
          <p14:tracePt t="75619" x="7816850" y="2673350"/>
          <p14:tracePt t="75652" x="8083550" y="2667000"/>
          <p14:tracePt t="75681" x="8216900" y="2673350"/>
          <p14:tracePt t="75711" x="8248650" y="2673350"/>
          <p14:tracePt t="75798" x="8248650" y="2667000"/>
          <p14:tracePt t="75827" x="0" y="0"/>
        </p14:tracePtLst>
        <p14:tracePtLst>
          <p14:tracePt t="79650" x="2057400" y="3295650"/>
          <p14:tracePt t="79822" x="2095500" y="3295650"/>
          <p14:tracePt t="79849" x="2178050" y="3289300"/>
          <p14:tracePt t="79879" x="2349500" y="3289300"/>
          <p14:tracePt t="79905" x="2463800" y="3289300"/>
          <p14:tracePt t="79935" x="2552700" y="3289300"/>
          <p14:tracePt t="79962" x="2590800" y="3289300"/>
          <p14:tracePt t="79991" x="2622550" y="3289300"/>
          <p14:tracePt t="80020" x="2635250" y="3289300"/>
          <p14:tracePt t="80054" x="2654300" y="3289300"/>
          <p14:tracePt t="80089" x="2686050" y="3289300"/>
          <p14:tracePt t="80117" x="2743200" y="3289300"/>
          <p14:tracePt t="80148" x="2806700" y="3289300"/>
          <p14:tracePt t="80151" x="2813050" y="3289300"/>
          <p14:tracePt t="80180" x="2857500" y="3289300"/>
          <p14:tracePt t="80182" x="2863850" y="3289300"/>
          <p14:tracePt t="80210" x="2889250" y="3289300"/>
          <p14:tracePt t="80238" x="2895600" y="3289300"/>
          <p14:tracePt t="80349" x="2914650" y="3289300"/>
          <p14:tracePt t="80377" x="2959100" y="3289300"/>
          <p14:tracePt t="80407" x="3022600" y="3289300"/>
          <p14:tracePt t="80433" x="3067050" y="3289300"/>
          <p14:tracePt t="80466" x="3098800" y="3289300"/>
          <p14:tracePt t="80495" x="3117850" y="3295650"/>
          <p14:tracePt t="80524" x="3130550" y="3295650"/>
          <p14:tracePt t="80555" x="3162300" y="3295650"/>
          <p14:tracePt t="80590" x="3213100" y="3295650"/>
          <p14:tracePt t="80620" x="3308350" y="3295650"/>
          <p14:tracePt t="80652" x="3403600" y="3302000"/>
          <p14:tracePt t="80683" x="3543300" y="3302000"/>
          <p14:tracePt t="80714" x="3689350" y="3308350"/>
          <p14:tracePt t="80747" x="3867150" y="3314700"/>
          <p14:tracePt t="80778" x="4064000" y="3314700"/>
          <p14:tracePt t="80813" x="4254500" y="3314700"/>
          <p14:tracePt t="80850" x="4406900" y="3314700"/>
          <p14:tracePt t="80885" x="4508500" y="3314700"/>
          <p14:tracePt t="80916" x="4673600" y="3314700"/>
          <p14:tracePt t="80946" x="4800600" y="3314700"/>
          <p14:tracePt t="80977" x="4965700" y="3321050"/>
          <p14:tracePt t="81004" x="5137150" y="3333750"/>
          <p14:tracePt t="81009" x="5213350" y="3333750"/>
          <p14:tracePt t="81036" x="5410200" y="3333750"/>
          <p14:tracePt t="81064" x="5518150" y="3333750"/>
          <p14:tracePt t="81066" x="5562600" y="3327400"/>
          <p14:tracePt t="81096" x="5645150" y="3321050"/>
          <p14:tracePt t="81100" x="5657850" y="3321050"/>
          <p14:tracePt t="81133" x="5784850" y="3314700"/>
          <p14:tracePt t="81162" x="5803900" y="3314700"/>
          <p14:tracePt t="81190" x="5810250" y="3314700"/>
          <p14:tracePt t="81218" x="5842000" y="3314700"/>
          <p14:tracePt t="81247" x="5924550" y="3314700"/>
          <p14:tracePt t="81277" x="6032500" y="3314700"/>
          <p14:tracePt t="81305" x="6159500" y="3314700"/>
          <p14:tracePt t="81306" x="6216650" y="3314700"/>
          <p14:tracePt t="81336" x="6305550" y="3314700"/>
          <p14:tracePt t="81367" x="6388100" y="3314700"/>
          <p14:tracePt t="81395" x="6426200" y="3308350"/>
          <p14:tracePt t="81397" x="6438900" y="3308350"/>
          <p14:tracePt t="81429" x="6527800" y="3295650"/>
          <p14:tracePt t="81459" x="6572250" y="3289300"/>
          <p14:tracePt t="81488" x="6648450" y="3276600"/>
          <p14:tracePt t="81519" x="6794500" y="3270250"/>
          <p14:tracePt t="81548" x="6959600" y="3270250"/>
          <p14:tracePt t="81576" x="7004050" y="3257550"/>
          <p14:tracePt t="81666" x="7010400" y="3244850"/>
          <p14:tracePt t="81699" x="7029450" y="3232150"/>
          <p14:tracePt t="81733" x="7061200" y="3206750"/>
          <p14:tracePt t="81763" x="7169150" y="3200400"/>
          <p14:tracePt t="81796" x="7270750" y="3194050"/>
          <p14:tracePt t="81824" x="7302500" y="3187700"/>
          <p14:tracePt t="81853" x="7410450" y="3187700"/>
          <p14:tracePt t="81880" x="7524750" y="3187700"/>
          <p14:tracePt t="81914" x="7639050" y="3175000"/>
          <p14:tracePt t="81945" x="7747000" y="3175000"/>
          <p14:tracePt t="81978" x="7918450" y="3175000"/>
          <p14:tracePt t="82008" x="7988300" y="3175000"/>
          <p14:tracePt t="82040" x="8039100" y="3162300"/>
          <p14:tracePt t="82067" x="8051800" y="3162300"/>
          <p14:tracePt t="82097" x="8159750" y="3155950"/>
          <p14:tracePt t="82097" x="8185150" y="3149600"/>
          <p14:tracePt t="82126" x="8261350" y="3130550"/>
          <p14:tracePt t="82157" x="8280400" y="3117850"/>
          <p14:tracePt t="82187" x="8286750" y="3111500"/>
          <p14:tracePt t="82220" x="8293100" y="3092450"/>
          <p14:tracePt t="82248" x="8299450" y="3079750"/>
          <p14:tracePt t="82276" x="8299450" y="3060700"/>
          <p14:tracePt t="82303" x="8299450" y="3048000"/>
          <p14:tracePt t="82333" x="8299450" y="3035300"/>
          <p14:tracePt t="82360" x="8274050" y="2978150"/>
          <p14:tracePt t="82389" x="8077200" y="2838450"/>
          <p14:tracePt t="82417" x="7842250" y="2749550"/>
          <p14:tracePt t="82446" x="7543800" y="2705100"/>
          <p14:tracePt t="82474" x="7226300" y="2698750"/>
          <p14:tracePt t="82479" x="7175500" y="2698750"/>
          <p14:tracePt t="82507" x="6858000" y="2692400"/>
          <p14:tracePt t="82536" x="6419850" y="2692400"/>
          <p14:tracePt t="82565" x="6134100" y="2692400"/>
          <p14:tracePt t="82597" x="5892800" y="2686050"/>
          <p14:tracePt t="82624" x="5784850" y="2686050"/>
          <p14:tracePt t="82654" x="5676900" y="2686050"/>
          <p14:tracePt t="82682" x="5588000" y="2686050"/>
          <p14:tracePt t="82712" x="5435600" y="2686050"/>
          <p14:tracePt t="82739" x="5264150" y="2698750"/>
          <p14:tracePt t="82768" x="5022850" y="2705100"/>
          <p14:tracePt t="82798" x="4883150" y="2730500"/>
          <p14:tracePt t="82828" x="4870450" y="2743200"/>
          <p14:tracePt t="82859" x="4864100" y="2762250"/>
          <p14:tracePt t="82892" x="4864100" y="2781300"/>
          <p14:tracePt t="82923" x="4870450" y="2882900"/>
          <p14:tracePt t="82953" x="4889500" y="2952750"/>
          <p14:tracePt t="82983" x="4908550" y="2997200"/>
          <p14:tracePt t="83012" x="4921250" y="3041650"/>
          <p14:tracePt t="83041" x="5016500" y="3130550"/>
          <p14:tracePt t="83072" x="5187950" y="3200400"/>
          <p14:tracePt t="83104" x="5441950" y="3263900"/>
          <p14:tracePt t="83136" x="5753100" y="3289300"/>
          <p14:tracePt t="83166" x="6178550" y="3295650"/>
          <p14:tracePt t="83200" x="6705600" y="3295650"/>
          <p14:tracePt t="83232" x="7029450" y="3295650"/>
          <p14:tracePt t="83265" x="7334250" y="3276600"/>
          <p14:tracePt t="83295" x="7588250" y="3257550"/>
          <p14:tracePt t="83324" x="7791450" y="3232150"/>
          <p14:tracePt t="83353" x="7975600" y="3219450"/>
          <p14:tracePt t="83354" x="8001000" y="3219450"/>
          <p14:tracePt t="83382" x="8153400" y="3206750"/>
          <p14:tracePt t="83410" x="8248650" y="3200400"/>
          <p14:tracePt t="83440" x="8305800" y="3200400"/>
          <p14:tracePt t="83468" x="8394700" y="3200400"/>
          <p14:tracePt t="83499" x="8439150" y="3200400"/>
          <p14:tracePt t="83954" x="0" y="0"/>
        </p14:tracePtLst>
        <p14:tracePtLst>
          <p14:tracePt t="87723" x="1689100" y="3619500"/>
          <p14:tracePt t="87756" x="1803400" y="3606800"/>
          <p14:tracePt t="87786" x="2044700" y="3606800"/>
          <p14:tracePt t="87815" x="2311400" y="3606800"/>
          <p14:tracePt t="87841" x="2628900" y="3606800"/>
          <p14:tracePt t="87868" x="3073400" y="3600450"/>
          <p14:tracePt t="87896" x="3289300" y="3600450"/>
          <p14:tracePt t="87924" x="3479800" y="3600450"/>
          <p14:tracePt t="87952" x="3600450" y="3606800"/>
          <p14:tracePt t="87980" x="3689350" y="3606800"/>
          <p14:tracePt t="88011" x="3746500" y="3613150"/>
          <p14:tracePt t="88042" x="3784600" y="3613150"/>
          <p14:tracePt t="88071" x="3848100" y="3613150"/>
          <p14:tracePt t="88100" x="3924300" y="3613150"/>
          <p14:tracePt t="88127" x="3968750" y="3613150"/>
          <p14:tracePt t="88155" x="4019550" y="3613150"/>
          <p14:tracePt t="88183" x="4178300" y="3632200"/>
          <p14:tracePt t="88215" x="4324350" y="3644900"/>
          <p14:tracePt t="88245" x="4368800" y="3644900"/>
          <p14:tracePt t="88402" x="4375150" y="3644900"/>
          <p14:tracePt t="88427" x="4381500" y="3644900"/>
          <p14:tracePt t="88432" x="4387850" y="3644900"/>
          <p14:tracePt t="88458" x="4400550" y="3644900"/>
          <p14:tracePt t="88487" x="4425950" y="3644900"/>
          <p14:tracePt t="88518" x="4457700" y="3644900"/>
          <p14:tracePt t="88550" x="4464050" y="3644900"/>
          <p14:tracePt t="88581" x="4470400" y="3644900"/>
          <p14:tracePt t="88616" x="4521200" y="3638550"/>
          <p14:tracePt t="88652" x="4559300" y="3638550"/>
          <p14:tracePt t="88685" x="4584700" y="3638550"/>
          <p14:tracePt t="88714" x="4641850" y="3638550"/>
          <p14:tracePt t="88742" x="4667250" y="3638550"/>
          <p14:tracePt t="88769" x="4679950" y="3638550"/>
          <p14:tracePt t="88827" x="4686300" y="3638550"/>
          <p14:tracePt t="88856" x="4718050" y="3638550"/>
          <p14:tracePt t="88886" x="4749800" y="3632200"/>
          <p14:tracePt t="88888" x="4775200" y="3632200"/>
          <p14:tracePt t="88919" x="4870450" y="3632200"/>
          <p14:tracePt t="88949" x="5067300" y="3632200"/>
          <p14:tracePt t="88978" x="5149850" y="3632200"/>
          <p14:tracePt t="89009" x="5162550" y="3632200"/>
          <p14:tracePt t="89037" x="5175250" y="3632200"/>
          <p14:tracePt t="89065" x="5187950" y="3632200"/>
          <p14:tracePt t="89067" x="5194300" y="3632200"/>
          <p14:tracePt t="89093" x="5207000" y="3625850"/>
          <p14:tracePt t="89121" x="5232400" y="3625850"/>
          <p14:tracePt t="89149" x="5372100" y="3619500"/>
          <p14:tracePt t="89176" x="5461000" y="3619500"/>
          <p14:tracePt t="89205" x="5556250" y="3619500"/>
          <p14:tracePt t="89234" x="5588000" y="3619500"/>
          <p14:tracePt t="89261" x="5619750" y="3619500"/>
          <p14:tracePt t="89288" x="5651500" y="3619500"/>
          <p14:tracePt t="89313" x="5670550" y="3619500"/>
          <p14:tracePt t="89342" x="5702300" y="3619500"/>
          <p14:tracePt t="89367" x="5778500" y="3619500"/>
          <p14:tracePt t="89396" x="5892800" y="3625850"/>
          <p14:tracePt t="89423" x="6019800" y="3632200"/>
          <p14:tracePt t="89450" x="6096000" y="3632200"/>
          <p14:tracePt t="89479" x="6184900" y="3632200"/>
          <p14:tracePt t="89508" x="6286500" y="3632200"/>
          <p14:tracePt t="89535" x="6375400" y="3632200"/>
          <p14:tracePt t="89564" x="6407150" y="3625850"/>
          <p14:tracePt t="89593" x="6419850" y="3619500"/>
          <p14:tracePt t="89619" x="6457950" y="3606800"/>
          <p14:tracePt t="89646" x="6489700" y="3600450"/>
          <p14:tracePt t="89678" x="6496050" y="3594100"/>
          <p14:tracePt t="89745" x="6502400" y="3581400"/>
          <p14:tracePt t="89748" x="6502400" y="3575050"/>
          <p14:tracePt t="89778" x="6502400" y="3568700"/>
          <p14:tracePt t="89807" x="6502400" y="3530600"/>
          <p14:tracePt t="89833" x="6502400" y="3505200"/>
          <p14:tracePt t="89860" x="6502400" y="3467100"/>
          <p14:tracePt t="89887" x="6489700" y="3441700"/>
          <p14:tracePt t="89914" x="6470650" y="3409950"/>
          <p14:tracePt t="89941" x="6451600" y="3384550"/>
          <p14:tracePt t="89973" x="6432550" y="3371850"/>
          <p14:tracePt t="90005" x="6413500" y="3352800"/>
          <p14:tracePt t="90038" x="6375400" y="3327400"/>
          <p14:tracePt t="90068" x="6337300" y="3302000"/>
          <p14:tracePt t="90071" x="6324600" y="3302000"/>
          <p14:tracePt t="90099" x="6286500" y="3282950"/>
          <p14:tracePt t="90127" x="6261100" y="3270250"/>
          <p14:tracePt t="90205" x="6242050" y="3270250"/>
          <p14:tracePt t="90231" x="6184900" y="3282950"/>
          <p14:tracePt t="90259" x="6153150" y="3295650"/>
          <p14:tracePt t="90288" x="6121400" y="3321050"/>
          <p14:tracePt t="90317" x="6108700" y="3346450"/>
          <p14:tracePt t="90319" x="6102350" y="3352800"/>
          <p14:tracePt t="90346" x="6089650" y="3371850"/>
          <p14:tracePt t="90376" x="6083300" y="3403600"/>
          <p14:tracePt t="90402" x="6083300" y="3448050"/>
          <p14:tracePt t="90431" x="6083300" y="3492500"/>
          <p14:tracePt t="90457" x="6083300" y="3543300"/>
          <p14:tracePt t="90486" x="6083300" y="3549650"/>
          <p14:tracePt t="90539" x="6083300" y="3568700"/>
          <p14:tracePt t="90566" x="6089650" y="3575050"/>
          <p14:tracePt t="90594" x="6108700" y="3581400"/>
          <p14:tracePt t="90621" x="6127750" y="3594100"/>
          <p14:tracePt t="90653" x="6184900" y="3632200"/>
          <p14:tracePt t="90680" x="6242050" y="3670300"/>
          <p14:tracePt t="90708" x="6267450" y="3676650"/>
          <p14:tracePt t="90736" x="6286500" y="3683000"/>
          <p14:tracePt t="90772" x="6375400" y="3670300"/>
          <p14:tracePt t="90806" x="6457950" y="3644900"/>
          <p14:tracePt t="90841" x="6477000" y="3638550"/>
          <p14:tracePt t="90930" x="6477000" y="3632200"/>
          <p14:tracePt t="91175" x="0" y="0"/>
        </p14:tracePtLst>
        <p14:tracePtLst>
          <p14:tracePt t="95266" x="3879850" y="3644900"/>
          <p14:tracePt t="95467" x="3917950" y="3644900"/>
          <p14:tracePt t="95494" x="4025900" y="3644900"/>
          <p14:tracePt t="95521" x="4171950" y="3651250"/>
          <p14:tracePt t="95549" x="4368800" y="3670300"/>
          <p14:tracePt t="95579" x="4489450" y="3683000"/>
          <p14:tracePt t="95608" x="4597400" y="3689350"/>
          <p14:tracePt t="95640" x="4660900" y="3689350"/>
          <p14:tracePt t="95673" x="4718050" y="3689350"/>
          <p14:tracePt t="95705" x="4768850" y="3670300"/>
          <p14:tracePt t="95734" x="4826000" y="3651250"/>
          <p14:tracePt t="95762" x="4927600" y="3638550"/>
          <p14:tracePt t="95788" x="5029200" y="3632200"/>
          <p14:tracePt t="95816" x="5073650" y="3606800"/>
          <p14:tracePt t="95843" x="5086350" y="3587750"/>
          <p14:tracePt t="95871" x="5086350" y="3543300"/>
          <p14:tracePt t="95900" x="5067300" y="3498850"/>
          <p14:tracePt t="95927" x="4978400" y="3409950"/>
          <p14:tracePt t="95953" x="4864100" y="3340100"/>
          <p14:tracePt t="95983" x="4591050" y="3238500"/>
          <p14:tracePt t="96011" x="4438650" y="3206750"/>
          <p14:tracePt t="96039" x="4286250" y="3194050"/>
          <p14:tracePt t="96042" x="4241800" y="3187700"/>
          <p14:tracePt t="96070" x="4171950" y="3187700"/>
          <p14:tracePt t="96073" x="4159250" y="3187700"/>
          <p14:tracePt t="96107" x="4057650" y="3206750"/>
          <p14:tracePt t="96135" x="3975100" y="3263900"/>
          <p14:tracePt t="96163" x="3898900" y="3314700"/>
          <p14:tracePt t="96189" x="3848100" y="3333750"/>
          <p14:tracePt t="96218" x="3835400" y="3359150"/>
          <p14:tracePt t="96244" x="3835400" y="3422650"/>
          <p14:tracePt t="96274" x="3848100" y="3448050"/>
          <p14:tracePt t="96379" x="0" y="0"/>
        </p14:tracePtLst>
        <p14:tracePtLst>
          <p14:tracePt t="103681" x="1454150" y="4032250"/>
          <p14:tracePt t="103765" x="1460500" y="4032250"/>
          <p14:tracePt t="103867" x="1466850" y="4032250"/>
          <p14:tracePt t="103895" x="1549400" y="4032250"/>
          <p14:tracePt t="103924" x="1701800" y="4032250"/>
          <p14:tracePt t="103951" x="1879600" y="4032250"/>
          <p14:tracePt t="103982" x="2057400" y="4038600"/>
          <p14:tracePt t="104009" x="2120900" y="4038600"/>
          <p14:tracePt t="104062" x="2178050" y="4038600"/>
          <p14:tracePt t="104092" x="2197100" y="4038600"/>
          <p14:tracePt t="104096" x="2203450" y="4038600"/>
          <p14:tracePt t="104123" x="2222500" y="4038600"/>
          <p14:tracePt t="104153" x="2260600" y="4038600"/>
          <p14:tracePt t="104184" x="2400300" y="4057650"/>
          <p14:tracePt t="104214" x="2501900" y="4064000"/>
          <p14:tracePt t="104243" x="2647950" y="4083050"/>
          <p14:tracePt t="104269" x="2787650" y="4102100"/>
          <p14:tracePt t="104298" x="2971800" y="4114800"/>
          <p14:tracePt t="104325" x="3060700" y="4121150"/>
          <p14:tracePt t="104328" x="3086100" y="4121150"/>
          <p14:tracePt t="104356" x="3155950" y="4121150"/>
          <p14:tracePt t="104386" x="3238500" y="4121150"/>
          <p14:tracePt t="104414" x="3289300" y="4121150"/>
          <p14:tracePt t="104444" x="3365500" y="4127500"/>
          <p14:tracePt t="104474" x="3467100" y="4140200"/>
          <p14:tracePt t="104505" x="3556000" y="4146550"/>
          <p14:tracePt t="104539" x="3676650" y="4146550"/>
          <p14:tracePt t="104568" x="3759200" y="4152900"/>
          <p14:tracePt t="104603" x="3848100" y="4152900"/>
          <p14:tracePt t="104630" x="3956050" y="4152900"/>
          <p14:tracePt t="104658" x="4038600" y="4152900"/>
          <p14:tracePt t="104683" x="4102100" y="4152900"/>
          <p14:tracePt t="104685" x="4121150" y="4152900"/>
          <p14:tracePt t="104714" x="4178300" y="4152900"/>
          <p14:tracePt t="104748" x="4298950" y="4152900"/>
          <p14:tracePt t="104780" x="4368800" y="4152900"/>
          <p14:tracePt t="104811" x="4413250" y="4152900"/>
          <p14:tracePt t="104840" x="4476750" y="4152900"/>
          <p14:tracePt t="104869" x="4591050" y="4152900"/>
          <p14:tracePt t="104895" x="4654550" y="4152900"/>
          <p14:tracePt t="104973" x="4673600" y="4146550"/>
          <p14:tracePt t="105000" x="4705350" y="4140200"/>
          <p14:tracePt t="105028" x="4756150" y="4127500"/>
          <p14:tracePt t="105080" x="4762500" y="4127500"/>
          <p14:tracePt t="105108" x="4787900" y="4127500"/>
          <p14:tracePt t="105136" x="4826000" y="4127500"/>
          <p14:tracePt t="105161" x="4838700" y="4127500"/>
          <p14:tracePt t="105215" x="4864100" y="4127500"/>
          <p14:tracePt t="105244" x="4953000" y="4127500"/>
          <p14:tracePt t="105272" x="4991100" y="4127500"/>
          <p14:tracePt t="105301" x="4997450" y="4127500"/>
          <p14:tracePt t="105484" x="5067300" y="4127500"/>
          <p14:tracePt t="105512" x="5194300" y="4121150"/>
          <p14:tracePt t="105540" x="5378450" y="4108450"/>
          <p14:tracePt t="105568" x="5499100" y="4108450"/>
          <p14:tracePt t="105603" x="5645150" y="4108450"/>
          <p14:tracePt t="105637" x="5740400" y="4108450"/>
          <p14:tracePt t="105672" x="5822950" y="4108450"/>
          <p14:tracePt t="105703" x="5962650" y="4102100"/>
          <p14:tracePt t="105732" x="6089650" y="4095750"/>
          <p14:tracePt t="105733" x="6127750" y="4095750"/>
          <p14:tracePt t="105759" x="6197600" y="4095750"/>
          <p14:tracePt t="105785" x="6273800" y="4095750"/>
          <p14:tracePt t="105812" x="6356350" y="4095750"/>
          <p14:tracePt t="105813" x="6369050" y="4095750"/>
          <p14:tracePt t="105841" x="6381750" y="4095750"/>
          <p14:tracePt t="105904" x="6388100" y="4095750"/>
          <p14:tracePt t="105934" x="6413500" y="4095750"/>
          <p14:tracePt t="105964" x="6432550" y="4095750"/>
          <p14:tracePt t="106016" x="6438900" y="4095750"/>
          <p14:tracePt t="106042" x="6445250" y="4095750"/>
          <p14:tracePt t="106069" x="6445250" y="4089400"/>
          <p14:tracePt t="106513" x="0" y="0"/>
        </p14:tracePtLst>
        <p14:tracePtLst>
          <p14:tracePt t="107858" x="6927850" y="4076700"/>
          <p14:tracePt t="108207" x="6953250" y="4076700"/>
          <p14:tracePt t="108237" x="6972300" y="4076700"/>
          <p14:tracePt t="108266" x="6978650" y="4076700"/>
          <p14:tracePt t="108552" x="7004050" y="4076700"/>
          <p14:tracePt t="108580" x="7035800" y="4076700"/>
          <p14:tracePt t="108582" x="7042150" y="4076700"/>
          <p14:tracePt t="108611" x="7086600" y="4076700"/>
          <p14:tracePt t="108638" x="7124700" y="4076700"/>
          <p14:tracePt t="108668" x="7150100" y="4076700"/>
          <p14:tracePt t="108696" x="7175500" y="4083050"/>
          <p14:tracePt t="108729" x="7226300" y="4083050"/>
          <p14:tracePt t="108759" x="7270750" y="4083050"/>
          <p14:tracePt t="108793" x="7321550" y="4083050"/>
          <p14:tracePt t="108824" x="7378700" y="4083050"/>
          <p14:tracePt t="108855" x="7416800" y="4083050"/>
          <p14:tracePt t="108883" x="7461250" y="4083050"/>
          <p14:tracePt t="108912" x="7512050" y="4083050"/>
          <p14:tracePt t="108938" x="7562850" y="4089400"/>
          <p14:tracePt t="108966" x="7607300" y="4089400"/>
          <p14:tracePt t="108994" x="7651750" y="4089400"/>
          <p14:tracePt t="109028" x="7696200" y="4089400"/>
          <p14:tracePt t="109059" x="7785100" y="4095750"/>
          <p14:tracePt t="109090" x="7874000" y="4095750"/>
          <p14:tracePt t="109121" x="7918450" y="4095750"/>
          <p14:tracePt t="109148" x="7943850" y="4095750"/>
          <p14:tracePt t="109174" x="7962900" y="4089400"/>
          <p14:tracePt t="109203" x="7975600" y="4083050"/>
          <p14:tracePt t="109231" x="7981950" y="4083050"/>
          <p14:tracePt t="109259" x="8001000" y="4076700"/>
          <p14:tracePt t="109261" x="8013700" y="4070350"/>
          <p14:tracePt t="109290" x="8058150" y="4064000"/>
          <p14:tracePt t="109292" x="8070850" y="4064000"/>
          <p14:tracePt t="109323" x="8121650" y="4038600"/>
          <p14:tracePt t="109354" x="8128000" y="4038600"/>
          <p14:tracePt t="109385" x="8134350" y="4032250"/>
          <p14:tracePt t="109412" x="8140700" y="4006850"/>
          <p14:tracePt t="109440" x="8147050" y="3987800"/>
          <p14:tracePt t="109468" x="8153400" y="3949700"/>
          <p14:tracePt t="109498" x="8159750" y="3924300"/>
          <p14:tracePt t="109499" x="8166100" y="3917950"/>
          <p14:tracePt t="109528" x="8166100" y="3892550"/>
          <p14:tracePt t="109559" x="8166100" y="3854450"/>
          <p14:tracePt t="109586" x="8159750" y="3816350"/>
          <p14:tracePt t="109593" x="8153400" y="3803650"/>
          <p14:tracePt t="109621" x="8147050" y="3771900"/>
          <p14:tracePt t="109650" x="8128000" y="3759200"/>
          <p14:tracePt t="109679" x="8064500" y="3727450"/>
          <p14:tracePt t="109707" x="8007350" y="3714750"/>
          <p14:tracePt t="109739" x="7867650" y="3689350"/>
          <p14:tracePt t="109767" x="7645400" y="3676650"/>
          <p14:tracePt t="109796" x="7480300" y="3670300"/>
          <p14:tracePt t="109824" x="7346950" y="3663950"/>
          <p14:tracePt t="109854" x="7321550" y="3663950"/>
          <p14:tracePt t="109881" x="7289800" y="3663950"/>
          <p14:tracePt t="109912" x="7232650" y="3657600"/>
          <p14:tracePt t="109939" x="7188200" y="3657600"/>
          <p14:tracePt t="109966" x="7137400" y="3657600"/>
          <p14:tracePt t="109968" x="7112000" y="3657600"/>
          <p14:tracePt t="109995" x="7061200" y="3657600"/>
          <p14:tracePt t="110024" x="6985000" y="3657600"/>
          <p14:tracePt t="110051" x="6953250" y="3657600"/>
          <p14:tracePt t="110078" x="6927850" y="3670300"/>
          <p14:tracePt t="110108" x="6877050" y="3689350"/>
          <p14:tracePt t="110139" x="6845300" y="3702050"/>
          <p14:tracePt t="110169" x="6826250" y="3721100"/>
          <p14:tracePt t="110200" x="6800850" y="3797300"/>
          <p14:tracePt t="110203" x="6800850" y="3810000"/>
          <p14:tracePt t="110232" x="6800850" y="3879850"/>
          <p14:tracePt t="110234" x="6800850" y="3898900"/>
          <p14:tracePt t="110263" x="6800850" y="3905250"/>
          <p14:tracePt t="110291" x="6800850" y="3911600"/>
          <p14:tracePt t="110318" x="6826250" y="3962400"/>
          <p14:tracePt t="110344" x="6851650" y="3994150"/>
          <p14:tracePt t="110372" x="6889750" y="4032250"/>
          <p14:tracePt t="110399" x="6934200" y="4044950"/>
          <p14:tracePt t="110436" x="7054850" y="4064000"/>
          <p14:tracePt t="110468" x="7169150" y="4076700"/>
          <p14:tracePt t="110498" x="7296150" y="4089400"/>
          <p14:tracePt t="110501" x="7353300" y="4089400"/>
          <p14:tracePt t="110528" x="7493000" y="4089400"/>
          <p14:tracePt t="110558" x="7620000" y="4089400"/>
          <p14:tracePt t="110585" x="7689850" y="4083050"/>
          <p14:tracePt t="110613" x="7778750" y="4076700"/>
          <p14:tracePt t="110639" x="7810500" y="4076700"/>
          <p14:tracePt t="110667" x="7829550" y="4070350"/>
          <p14:tracePt t="110694" x="7874000" y="4064000"/>
          <p14:tracePt t="110727" x="7905750" y="4057650"/>
          <p14:tracePt t="110755" x="7924800" y="4051300"/>
          <p14:tracePt t="110784" x="7950200" y="4032250"/>
          <p14:tracePt t="110813" x="7969250" y="4019550"/>
          <p14:tracePt t="110842" x="7988300" y="4000500"/>
          <p14:tracePt t="110870" x="8007350" y="3975100"/>
          <p14:tracePt t="110903" x="8026400" y="3956050"/>
          <p14:tracePt t="110933" x="8032750" y="3949700"/>
          <p14:tracePt t="110964" x="8039100" y="3930650"/>
          <p14:tracePt t="110992" x="8051800" y="3905250"/>
          <p14:tracePt t="111022" x="8058150" y="3886200"/>
          <p14:tracePt t="111048" x="8058150" y="3879850"/>
          <p14:tracePt t="111283" x="0" y="0"/>
        </p14:tracePtLst>
        <p14:tracePtLst>
          <p14:tracePt t="111792" x="8242300" y="4064000"/>
          <p14:tracePt t="112043" x="8248650" y="4064000"/>
          <p14:tracePt t="112067" x="8305800" y="4064000"/>
          <p14:tracePt t="112096" x="8401050" y="4064000"/>
          <p14:tracePt t="112122" x="8470900" y="4064000"/>
          <p14:tracePt t="112152" x="8559800" y="4064000"/>
          <p14:tracePt t="112178" x="8578850" y="4064000"/>
          <p14:tracePt t="112207" x="8597900" y="4064000"/>
          <p14:tracePt t="112233" x="8604250" y="4064000"/>
          <p14:tracePt t="112262" x="8616950" y="4064000"/>
          <p14:tracePt t="112288" x="8636000" y="4064000"/>
          <p14:tracePt t="112315" x="8655050" y="4064000"/>
          <p14:tracePt t="112341" x="8686800" y="4064000"/>
          <p14:tracePt t="112371" x="8705850" y="4064000"/>
          <p14:tracePt t="112398" x="8731250" y="4064000"/>
          <p14:tracePt t="112435" x="8756650" y="4064000"/>
          <p14:tracePt t="112467" x="8782050" y="4064000"/>
          <p14:tracePt t="112498" x="8794750" y="4064000"/>
          <p14:tracePt t="112685" x="8807450" y="4064000"/>
          <p14:tracePt t="112717" x="8839200" y="4057650"/>
          <p14:tracePt t="112749" x="8890000" y="4057650"/>
          <p14:tracePt t="112778" x="8966200" y="4051300"/>
          <p14:tracePt t="112807" x="9061450" y="4044950"/>
          <p14:tracePt t="112832" x="9144000" y="4038600"/>
          <p14:tracePt t="112861" x="9188450" y="4038600"/>
          <p14:tracePt t="112888" x="9220200" y="4038600"/>
          <p14:tracePt t="112915" x="9245600" y="4038600"/>
          <p14:tracePt t="112943" x="9258300" y="4038600"/>
          <p14:tracePt t="112972" x="9271000" y="4038600"/>
          <p14:tracePt t="112973" x="9277350" y="4038600"/>
          <p14:tracePt t="113002" x="9283700" y="4038600"/>
          <p14:tracePt t="113033" x="9334500" y="4038600"/>
          <p14:tracePt t="113064" x="9436100" y="4038600"/>
          <p14:tracePt t="113096" x="9563100" y="4038600"/>
          <p14:tracePt t="113122" x="9632950" y="4038600"/>
          <p14:tracePt t="113147" x="9709150" y="4038600"/>
          <p14:tracePt t="113174" x="9817100" y="4044950"/>
          <p14:tracePt t="113203" x="9867900" y="4044950"/>
          <p14:tracePt t="113231" x="9899650" y="4044950"/>
          <p14:tracePt t="113231" x="9912350" y="4044950"/>
          <p14:tracePt t="113261" x="9937750" y="4044950"/>
          <p14:tracePt t="113289" x="10001250" y="4051300"/>
          <p14:tracePt t="113316" x="10058400" y="4051300"/>
          <p14:tracePt t="113342" x="10090150" y="4051300"/>
          <p14:tracePt t="113369" x="10121900" y="4051300"/>
          <p14:tracePt t="113396" x="10160000" y="4051300"/>
          <p14:tracePt t="113423" x="10210800" y="4051300"/>
          <p14:tracePt t="113450" x="10217150" y="4051300"/>
          <p14:tracePt t="113531" x="10261600" y="4051300"/>
          <p14:tracePt t="113563" x="10293350" y="4051300"/>
          <p14:tracePt t="114103" x="0" y="0"/>
        </p14:tracePtLst>
        <p14:tracePtLst>
          <p14:tracePt t="114632" x="10210800" y="4057650"/>
          <p14:tracePt t="114781" x="10236200" y="4057650"/>
          <p14:tracePt t="114809" x="10331450" y="4057650"/>
          <p14:tracePt t="114810" x="10356850" y="4057650"/>
          <p14:tracePt t="114836" x="10483850" y="4057650"/>
          <p14:tracePt t="114862" x="10547350" y="4057650"/>
          <p14:tracePt t="114891" x="10579100" y="4057650"/>
          <p14:tracePt t="114951" x="10598150" y="4051300"/>
          <p14:tracePt t="114982" x="10636250" y="4019550"/>
          <p14:tracePt t="115013" x="10655300" y="4000500"/>
          <p14:tracePt t="115042" x="10668000" y="3968750"/>
          <p14:tracePt t="115070" x="10668000" y="3917950"/>
          <p14:tracePt t="115096" x="10668000" y="3892550"/>
          <p14:tracePt t="115126" x="10648950" y="3841750"/>
          <p14:tracePt t="115155" x="10604500" y="3797300"/>
          <p14:tracePt t="115183" x="10572750" y="3765550"/>
          <p14:tracePt t="115215" x="10534650" y="3740150"/>
          <p14:tracePt t="115243" x="10509250" y="3727450"/>
          <p14:tracePt t="115273" x="10452100" y="3702050"/>
          <p14:tracePt t="115300" x="10401300" y="3689350"/>
          <p14:tracePt t="115326" x="10299700" y="3663950"/>
          <p14:tracePt t="115357" x="10229850" y="3644900"/>
          <p14:tracePt t="115382" x="10185400" y="3644900"/>
          <p14:tracePt t="115466" x="10172700" y="3644900"/>
          <p14:tracePt t="115495" x="10147300" y="3651250"/>
          <p14:tracePt t="115552" x="10064750" y="3727450"/>
          <p14:tracePt t="115584" x="10026650" y="3771900"/>
          <p14:tracePt t="115615" x="10020300" y="3784600"/>
          <p14:tracePt t="115642" x="10020300" y="3797300"/>
          <p14:tracePt t="115672" x="10020300" y="3829050"/>
          <p14:tracePt t="115701" x="10020300" y="3860800"/>
          <p14:tracePt t="115730" x="10020300" y="3886200"/>
          <p14:tracePt t="115755" x="10020300" y="3911600"/>
          <p14:tracePt t="115784" x="10020300" y="3930650"/>
          <p14:tracePt t="115813" x="10026650" y="3956050"/>
          <p14:tracePt t="115844" x="10045700" y="3987800"/>
          <p14:tracePt t="115874" x="10058400" y="4006850"/>
          <p14:tracePt t="115908" x="10083800" y="4032250"/>
          <p14:tracePt t="115938" x="10102850" y="4051300"/>
          <p14:tracePt t="115965" x="10153650" y="4076700"/>
          <p14:tracePt t="115991" x="10185400" y="4089400"/>
          <p14:tracePt t="116019" x="10229850" y="4108450"/>
          <p14:tracePt t="116046" x="10280650" y="4114800"/>
          <p14:tracePt t="116076" x="10382250" y="4127500"/>
          <p14:tracePt t="116108" x="10458450" y="4127500"/>
          <p14:tracePt t="116140" x="10496550" y="4127500"/>
          <p14:tracePt t="116170" x="10528300" y="4121150"/>
          <p14:tracePt t="116173" x="10534650" y="4114800"/>
          <p14:tracePt t="116204" x="10585450" y="4076700"/>
          <p14:tracePt t="116236" x="10642600" y="4032250"/>
          <p14:tracePt t="116267" x="10668000" y="4013200"/>
          <p14:tracePt t="116267" x="10674350" y="4000500"/>
          <p14:tracePt t="116295" x="10693400" y="3975100"/>
          <p14:tracePt t="116322" x="10699750" y="3937000"/>
          <p14:tracePt t="116348" x="10699750" y="3892550"/>
          <p14:tracePt t="116376" x="10699750" y="3854450"/>
          <p14:tracePt t="116400" x="10699750" y="3829050"/>
          <p14:tracePt t="116428" x="10680700" y="3803650"/>
          <p14:tracePt t="116431" x="10674350" y="3790950"/>
          <p14:tracePt t="116457" x="10623550" y="3740150"/>
          <p14:tracePt t="116487" x="10566400" y="3695700"/>
          <p14:tracePt t="116513" x="10528300" y="3670300"/>
          <p14:tracePt t="116541" x="10521950" y="3663950"/>
          <p14:tracePt t="116569" x="10496550" y="3657600"/>
          <p14:tracePt t="116599" x="10464800" y="3657600"/>
          <p14:tracePt t="116626" x="10420350" y="3657600"/>
          <p14:tracePt t="116655" x="10331450" y="3676650"/>
          <p14:tracePt t="116684" x="10229850" y="3689350"/>
          <p14:tracePt t="116716" x="10172700" y="3702050"/>
          <p14:tracePt t="116824" x="10166350" y="3721100"/>
          <p14:tracePt t="116853" x="10147300" y="3771900"/>
          <p14:tracePt t="116881" x="10134600" y="3816350"/>
          <p14:tracePt t="116909" x="10121900" y="3848100"/>
          <p14:tracePt t="116940" x="10121900" y="3867150"/>
          <p14:tracePt t="116971" x="10121900" y="3892550"/>
          <p14:tracePt t="117000" x="10128250" y="3930650"/>
          <p14:tracePt t="117031" x="10134600" y="3962400"/>
          <p14:tracePt t="117062" x="10153650" y="3994150"/>
          <p14:tracePt t="117091" x="10166350" y="4025900"/>
          <p14:tracePt t="117120" x="10204450" y="4064000"/>
          <p14:tracePt t="117146" x="10242550" y="4089400"/>
          <p14:tracePt t="117174" x="10293350" y="4108450"/>
          <p14:tracePt t="117202" x="10369550" y="4108450"/>
          <p14:tracePt t="117236" x="10483850" y="4095750"/>
          <p14:tracePt t="117268" x="10585450" y="4070350"/>
          <p14:tracePt t="117304" x="10636250" y="4038600"/>
          <p14:tracePt t="117336" x="10648950" y="4013200"/>
          <p14:tracePt t="117599" x="0" y="0"/>
        </p14:tracePtLst>
        <p14:tracePtLst>
          <p14:tracePt t="122468" x="3467100" y="4425950"/>
          <p14:tracePt t="122642" x="3486150" y="4425950"/>
          <p14:tracePt t="122671" x="3511550" y="4425950"/>
          <p14:tracePt t="122704" x="3549650" y="4425950"/>
          <p14:tracePt t="122733" x="3594100" y="4425950"/>
          <p14:tracePt t="122760" x="3619500" y="4425950"/>
          <p14:tracePt t="122788" x="3638550" y="4425950"/>
          <p14:tracePt t="122815" x="3676650" y="4425950"/>
          <p14:tracePt t="122817" x="3683000" y="4425950"/>
          <p14:tracePt t="122843" x="3721100" y="4425950"/>
          <p14:tracePt t="122870" x="3740150" y="4425950"/>
          <p14:tracePt t="122903" x="3797300" y="4419600"/>
          <p14:tracePt t="122904" x="3810000" y="4419600"/>
          <p14:tracePt t="122935" x="3860800" y="4419600"/>
          <p14:tracePt t="122966" x="3892550" y="4419600"/>
          <p14:tracePt t="122996" x="3898900" y="4419600"/>
          <p14:tracePt t="123127" x="3962400" y="4419600"/>
          <p14:tracePt t="123155" x="4127500" y="4445000"/>
          <p14:tracePt t="123184" x="4406900" y="4470400"/>
          <p14:tracePt t="123211" x="4610100" y="4470400"/>
          <p14:tracePt t="123241" x="4794250" y="4470400"/>
          <p14:tracePt t="123267" x="4902200" y="4470400"/>
          <p14:tracePt t="123297" x="4984750" y="4464050"/>
          <p14:tracePt t="123326" x="5073650" y="4451350"/>
          <p14:tracePt t="123356" x="5175250" y="4445000"/>
          <p14:tracePt t="123358" x="5232400" y="4445000"/>
          <p14:tracePt t="123385" x="5365750" y="4445000"/>
          <p14:tracePt t="123418" x="5499100" y="4445000"/>
          <p14:tracePt t="123444" x="5619750" y="4445000"/>
          <p14:tracePt t="123475" x="5816600" y="4445000"/>
          <p14:tracePt t="123505" x="5962650" y="4451350"/>
          <p14:tracePt t="123532" x="6019800" y="4451350"/>
          <p14:tracePt t="123561" x="6108700" y="4451350"/>
          <p14:tracePt t="123595" x="6203950" y="4451350"/>
          <p14:tracePt t="123626" x="6280150" y="4451350"/>
          <p14:tracePt t="123656" x="6343650" y="4451350"/>
          <p14:tracePt t="123659" x="6356350" y="4445000"/>
          <p14:tracePt t="123688" x="6394450" y="4445000"/>
          <p14:tracePt t="123717" x="6432550" y="4438650"/>
          <p14:tracePt t="123745" x="6445250" y="4432300"/>
          <p14:tracePt t="123774" x="6502400" y="4425950"/>
          <p14:tracePt t="123806" x="6553200" y="4413250"/>
          <p14:tracePt t="124153" x="0" y="0"/>
        </p14:tracePtLst>
        <p14:tracePtLst>
          <p14:tracePt t="124638" x="6877050" y="4406900"/>
          <p14:tracePt t="124993" x="0" y="0"/>
        </p14:tracePtLst>
        <p14:tracePtLst>
          <p14:tracePt t="126720" x="2622550" y="4813300"/>
          <p14:tracePt t="126750" x="2768600" y="4845050"/>
          <p14:tracePt t="126782" x="2959100" y="4883150"/>
          <p14:tracePt t="126813" x="3200400" y="4902200"/>
          <p14:tracePt t="126843" x="3327400" y="4902200"/>
          <p14:tracePt t="126845" x="3346450" y="4902200"/>
          <p14:tracePt t="126873" x="3460750" y="4902200"/>
          <p14:tracePt t="126898" x="3556000" y="4889500"/>
          <p14:tracePt t="126904" x="3581400" y="4889500"/>
          <p14:tracePt t="126929" x="3676650" y="4876800"/>
          <p14:tracePt t="126958" x="3778250" y="4864100"/>
          <p14:tracePt t="126986" x="3829050" y="4851400"/>
          <p14:tracePt t="127016" x="3911600" y="4826000"/>
          <p14:tracePt t="127047" x="3968750" y="4819650"/>
          <p14:tracePt t="127075" x="4000500" y="4813300"/>
          <p14:tracePt t="127129" x="4006850" y="4813300"/>
          <p14:tracePt t="127160" x="4019550" y="4800600"/>
          <p14:tracePt t="127192" x="4025900" y="4794250"/>
          <p14:tracePt t="127224" x="4032250" y="4794250"/>
          <p14:tracePt t="127255" x="4121150" y="4806950"/>
          <p14:tracePt t="127284" x="4254500" y="4832350"/>
          <p14:tracePt t="127313" x="4425950" y="4838700"/>
          <p14:tracePt t="127341" x="4521200" y="4838700"/>
          <p14:tracePt t="127368" x="4641850" y="4838700"/>
          <p14:tracePt t="127398" x="4762500" y="4838700"/>
          <p14:tracePt t="127429" x="4845050" y="4826000"/>
          <p14:tracePt t="127459" x="4883150" y="4826000"/>
          <p14:tracePt t="127490" x="4940300" y="4819650"/>
          <p14:tracePt t="127520" x="4991100" y="4813300"/>
          <p14:tracePt t="127551" x="5003800" y="4800600"/>
          <p14:tracePt t="127578" x="5054600" y="4800600"/>
          <p14:tracePt t="127607" x="5143500" y="4787900"/>
          <p14:tracePt t="127637" x="5226050" y="4762500"/>
          <p14:tracePt t="127664" x="5245100" y="4756150"/>
          <p14:tracePt t="127690" x="5245100" y="4749800"/>
          <p14:tracePt t="127719" x="5251450" y="4737100"/>
          <p14:tracePt t="127748" x="5251450" y="4718050"/>
          <p14:tracePt t="127779" x="5251450" y="4686300"/>
          <p14:tracePt t="127808" x="5245100" y="4667250"/>
          <p14:tracePt t="127840" x="5207000" y="4597400"/>
          <p14:tracePt t="127870" x="5194300" y="4591050"/>
          <p14:tracePt t="127899" x="5181600" y="4584700"/>
          <p14:tracePt t="127903" x="5175250" y="4578350"/>
          <p14:tracePt t="127929" x="5124450" y="4565650"/>
          <p14:tracePt t="127958" x="4972050" y="4521200"/>
          <p14:tracePt t="127985" x="4775200" y="4483100"/>
          <p14:tracePt t="128013" x="4508500" y="4451350"/>
          <p14:tracePt t="128042" x="4318000" y="4425950"/>
          <p14:tracePt t="128070" x="4083050" y="4406900"/>
          <p14:tracePt t="128099" x="3924300" y="4394200"/>
          <p14:tracePt t="128101" x="3905250" y="4394200"/>
          <p14:tracePt t="128128" x="3778250" y="4387850"/>
          <p14:tracePt t="128156" x="3683000" y="4387850"/>
          <p14:tracePt t="128184" x="3568700" y="4381500"/>
          <p14:tracePt t="128213" x="3479800" y="4381500"/>
          <p14:tracePt t="128240" x="3390900" y="4381500"/>
          <p14:tracePt t="128269" x="3333750" y="4381500"/>
          <p14:tracePt t="128303" x="3206750" y="4381500"/>
          <p14:tracePt t="128335" x="3073400" y="4387850"/>
          <p14:tracePt t="128368" x="2940050" y="4406900"/>
          <p14:tracePt t="128403" x="2863850" y="4419600"/>
          <p14:tracePt t="128432" x="2838450" y="4419600"/>
          <p14:tracePt t="128460" x="2832100" y="4425950"/>
          <p14:tracePt t="128491" x="2819400" y="4445000"/>
          <p14:tracePt t="128519" x="2774950" y="4489450"/>
          <p14:tracePt t="128546" x="2717800" y="4572000"/>
          <p14:tracePt t="128577" x="2698750" y="4616450"/>
          <p14:tracePt t="128611" x="2698750" y="4654550"/>
          <p14:tracePt t="128642" x="2698750" y="4692650"/>
          <p14:tracePt t="128671" x="2705100" y="4718050"/>
          <p14:tracePt t="128699" x="2736850" y="4762500"/>
          <p14:tracePt t="128730" x="2781300" y="4813300"/>
          <p14:tracePt t="128759" x="2832100" y="4851400"/>
          <p14:tracePt t="128788" x="2914650" y="4895850"/>
          <p14:tracePt t="128815" x="3016250" y="4927600"/>
          <p14:tracePt t="128844" x="3206750" y="4965700"/>
          <p14:tracePt t="128876" x="3435350" y="4991100"/>
          <p14:tracePt t="128905" x="3600450" y="4997450"/>
          <p14:tracePt t="128935" x="3797300" y="4997450"/>
          <p14:tracePt t="128965" x="3943350" y="4997450"/>
          <p14:tracePt t="128992" x="4032250" y="4997450"/>
          <p14:tracePt t="129020" x="4146550" y="4997450"/>
          <p14:tracePt t="129048" x="4203700" y="4997450"/>
          <p14:tracePt t="129075" x="4292600" y="4997450"/>
          <p14:tracePt t="129102" x="4406900" y="4997450"/>
          <p14:tracePt t="129130" x="4502150" y="4997450"/>
          <p14:tracePt t="129158" x="4679950" y="4997450"/>
          <p14:tracePt t="129185" x="4787900" y="4991100"/>
          <p14:tracePt t="129215" x="4883150" y="4991100"/>
          <p14:tracePt t="129241" x="4959350" y="4991100"/>
          <p14:tracePt t="129269" x="5022850" y="4984750"/>
          <p14:tracePt t="129299" x="5073650" y="4965700"/>
          <p14:tracePt t="129325" x="5118100" y="4959350"/>
          <p14:tracePt t="129327" x="5130800" y="4959350"/>
          <p14:tracePt t="129356" x="5194300" y="4940300"/>
          <p14:tracePt t="129359" x="5207000" y="4933950"/>
          <p14:tracePt t="129386" x="5232400" y="4921250"/>
          <p14:tracePt t="129413" x="5245100" y="4908550"/>
          <p14:tracePt t="129444" x="5251450" y="4908550"/>
          <p14:tracePt t="129477" x="5257800" y="4895850"/>
          <p14:tracePt t="129479" x="5264150" y="4895850"/>
          <p14:tracePt t="129514" x="5270500" y="4876800"/>
          <p14:tracePt t="129543" x="5295900" y="4838700"/>
          <p14:tracePt t="129570" x="5314950" y="4806950"/>
          <p14:tracePt t="129599" x="5327650" y="4787900"/>
          <p14:tracePt t="129626" x="5327650" y="4781550"/>
          <p14:tracePt t="129960" x="0" y="0"/>
        </p14:tracePtLst>
        <p14:tracePtLst>
          <p14:tracePt t="136380" x="2146300" y="5353050"/>
          <p14:tracePt t="136485" x="2152650" y="5353050"/>
          <p14:tracePt t="136602" x="2165350" y="5353050"/>
          <p14:tracePt t="136631" x="2184400" y="5353050"/>
          <p14:tracePt t="136659" x="2266950" y="5359400"/>
          <p14:tracePt t="136687" x="2330450" y="5365750"/>
          <p14:tracePt t="136717" x="2406650" y="5372100"/>
          <p14:tracePt t="136742" x="2451100" y="5378450"/>
          <p14:tracePt t="136768" x="2463800" y="5378450"/>
          <p14:tracePt t="136795" x="2470150" y="5378450"/>
          <p14:tracePt t="137492" x="2476500" y="5378450"/>
          <p14:tracePt t="137518" x="2489200" y="5378450"/>
          <p14:tracePt t="137569" x="2495550" y="5378450"/>
          <p14:tracePt t="137597" x="2508250" y="5378450"/>
          <p14:tracePt t="137625" x="2514600" y="5378450"/>
          <p14:tracePt t="137685" x="2520950" y="5378450"/>
          <p14:tracePt t="137717" x="2527300" y="5378450"/>
          <p14:tracePt t="137745" x="2533650" y="5378450"/>
          <p14:tracePt t="137825" x="2540000" y="5378450"/>
          <p14:tracePt t="139537" x="2546350" y="5378450"/>
          <p14:tracePt t="139564" x="2578100" y="5378450"/>
          <p14:tracePt t="139593" x="2622550" y="5378450"/>
          <p14:tracePt t="139622" x="2628900" y="5378450"/>
          <p14:tracePt t="139791" x="2635250" y="5378450"/>
          <p14:tracePt t="139817" x="2647950" y="5384800"/>
          <p14:tracePt t="139894" x="2654300" y="5384800"/>
          <p14:tracePt t="139924" x="2660650" y="5384800"/>
          <p14:tracePt t="139955" x="2673350" y="5384800"/>
          <p14:tracePt t="139987" x="2679700" y="5384800"/>
          <p14:tracePt t="140120" x="2686050" y="5384800"/>
          <p14:tracePt t="140146" x="2717800" y="5384800"/>
          <p14:tracePt t="140201" x="2730500" y="5384800"/>
          <p14:tracePt t="140228" x="2736850" y="5384800"/>
          <p14:tracePt t="140255" x="2743200" y="5384800"/>
          <p14:tracePt t="140281" x="2749550" y="5384800"/>
          <p14:tracePt t="140309" x="2768600" y="5384800"/>
          <p14:tracePt t="140335" x="2781300" y="5384800"/>
          <p14:tracePt t="140361" x="2794000" y="5384800"/>
          <p14:tracePt t="140388" x="2825750" y="5384800"/>
          <p14:tracePt t="140419" x="2838450" y="5384800"/>
          <p14:tracePt t="140447" x="2844800" y="5384800"/>
          <p14:tracePt t="140479" x="2857500" y="5384800"/>
          <p14:tracePt t="140514" x="2876550" y="5384800"/>
          <p14:tracePt t="140546" x="2908300" y="5384800"/>
          <p14:tracePt t="140578" x="2933700" y="5384800"/>
          <p14:tracePt t="140609" x="2946400" y="5384800"/>
          <p14:tracePt t="140638" x="2978150" y="5384800"/>
          <p14:tracePt t="140666" x="3009900" y="5384800"/>
          <p14:tracePt t="140694" x="3041650" y="5384800"/>
          <p14:tracePt t="140725" x="3079750" y="5384800"/>
          <p14:tracePt t="140756" x="3105150" y="5384800"/>
          <p14:tracePt t="140788" x="3200400" y="5391150"/>
          <p14:tracePt t="140824" x="3302000" y="5397500"/>
          <p14:tracePt t="140865" x="3384550" y="5397500"/>
          <p14:tracePt t="140895" x="3409950" y="5397500"/>
          <p14:tracePt t="140954" x="3416300" y="5397500"/>
          <p14:tracePt t="140984" x="3467100" y="5397500"/>
          <p14:tracePt t="141012" x="3536950" y="5397500"/>
          <p14:tracePt t="141040" x="3606800" y="5397500"/>
          <p14:tracePt t="141072" x="3625850" y="5397500"/>
          <p14:tracePt t="141132" x="3644900" y="5397500"/>
          <p14:tracePt t="141160" x="3670300" y="5397500"/>
          <p14:tracePt t="141188" x="3721100" y="5397500"/>
          <p14:tracePt t="141217" x="3759200" y="5397500"/>
          <p14:tracePt t="141243" x="3765550" y="5397500"/>
          <p14:tracePt t="141320" x="3771900" y="5397500"/>
          <p14:tracePt t="141347" x="3803650" y="5397500"/>
          <p14:tracePt t="141377" x="3810000" y="5397500"/>
          <p14:tracePt t="142575" x="3848100" y="5397500"/>
          <p14:tracePt t="142607" x="3994150" y="5410200"/>
          <p14:tracePt t="142637" x="4178300" y="5416550"/>
          <p14:tracePt t="142669" x="4260850" y="5422900"/>
          <p14:tracePt t="142701" x="4273550" y="5422900"/>
          <p14:tracePt t="142754" x="4279900" y="5422900"/>
          <p14:tracePt t="142781" x="4298950" y="5422900"/>
          <p14:tracePt t="142810" x="4337050" y="5422900"/>
          <p14:tracePt t="142835" x="4368800" y="5422900"/>
          <p14:tracePt t="142862" x="4451350" y="5429250"/>
          <p14:tracePt t="142891" x="4502150" y="5429250"/>
          <p14:tracePt t="142922" x="4552950" y="5429250"/>
          <p14:tracePt t="142950" x="4597400" y="5429250"/>
          <p14:tracePt t="142978" x="4660900" y="5435600"/>
          <p14:tracePt t="143003" x="4711700" y="5441950"/>
          <p14:tracePt t="143034" x="4794250" y="5441950"/>
          <p14:tracePt t="143064" x="4902200" y="5441950"/>
          <p14:tracePt t="143097" x="5029200" y="5448300"/>
          <p14:tracePt t="143128" x="5137150" y="5448300"/>
          <p14:tracePt t="143161" x="5213350" y="5448300"/>
          <p14:tracePt t="143189" x="5257800" y="5448300"/>
          <p14:tracePt t="143218" x="5302250" y="5448300"/>
          <p14:tracePt t="143244" x="5321300" y="5448300"/>
          <p14:tracePt t="143272" x="5372100" y="5441950"/>
          <p14:tracePt t="143302" x="5429250" y="5435600"/>
          <p14:tracePt t="143334" x="5511800" y="5429250"/>
          <p14:tracePt t="143336" x="5530850" y="5429250"/>
          <p14:tracePt t="143368" x="5626100" y="5429250"/>
          <p14:tracePt t="143398" x="5683250" y="5429250"/>
          <p14:tracePt t="143428" x="5740400" y="5429250"/>
          <p14:tracePt t="143456" x="5784850" y="5429250"/>
          <p14:tracePt t="143485" x="5848350" y="5429250"/>
          <p14:tracePt t="143512" x="5899150" y="5429250"/>
          <p14:tracePt t="143513" x="5918200" y="5422900"/>
          <p14:tracePt t="143540" x="6057900" y="5416550"/>
          <p14:tracePt t="143565" x="6235700" y="5410200"/>
          <p14:tracePt t="143595" x="6426200" y="5391150"/>
          <p14:tracePt t="143624" x="6502400" y="5372100"/>
          <p14:tracePt t="143650" x="6540500" y="5340350"/>
          <p14:tracePt t="143682" x="6559550" y="5327650"/>
          <p14:tracePt t="143711" x="6572250" y="5308600"/>
          <p14:tracePt t="143743" x="6578600" y="5289550"/>
          <p14:tracePt t="143770" x="6578600" y="5257800"/>
          <p14:tracePt t="143797" x="6584950" y="5219700"/>
          <p14:tracePt t="143824" x="6584950" y="5194300"/>
          <p14:tracePt t="143852" x="6584950" y="5181600"/>
          <p14:tracePt t="143878" x="6584950" y="5168900"/>
          <p14:tracePt t="143906" x="6572250" y="5143500"/>
          <p14:tracePt t="143932" x="6521450" y="5092700"/>
          <p14:tracePt t="143960" x="6445250" y="5054600"/>
          <p14:tracePt t="143987" x="6362700" y="5029200"/>
          <p14:tracePt t="144017" x="6216650" y="4997450"/>
          <p14:tracePt t="144045" x="5962650" y="4965700"/>
          <p14:tracePt t="144074" x="5746750" y="4940300"/>
          <p14:tracePt t="144103" x="5429250" y="4914900"/>
          <p14:tracePt t="144130" x="5251450" y="4902200"/>
          <p14:tracePt t="144156" x="5175250" y="4902200"/>
          <p14:tracePt t="144184" x="5124450" y="4902200"/>
          <p14:tracePt t="144217" x="5092700" y="4902200"/>
          <p14:tracePt t="144253" x="4997450" y="4914900"/>
          <p14:tracePt t="144282" x="4794250" y="4953000"/>
          <p14:tracePt t="144313" x="4597400" y="4978400"/>
          <p14:tracePt t="144345" x="4502150" y="4997450"/>
          <p14:tracePt t="144372" x="4457700" y="5022850"/>
          <p14:tracePt t="144398" x="4432300" y="5048250"/>
          <p14:tracePt t="144426" x="4406900" y="5105400"/>
          <p14:tracePt t="144457" x="4406900" y="5219700"/>
          <p14:tracePt t="144490" x="4445000" y="5302250"/>
          <p14:tracePt t="144518" x="4476750" y="5346700"/>
          <p14:tracePt t="144547" x="4559300" y="5391150"/>
          <p14:tracePt t="144574" x="4724400" y="5429250"/>
          <p14:tracePt t="144606" x="5181600" y="5467350"/>
          <p14:tracePt t="144633" x="5429250" y="5467350"/>
          <p14:tracePt t="144663" x="5727700" y="5473700"/>
          <p14:tracePt t="144689" x="5943600" y="5473700"/>
          <p14:tracePt t="144719" x="6115050" y="5441950"/>
          <p14:tracePt t="144748" x="6146800" y="5429250"/>
          <p14:tracePt t="144779" x="6153150" y="5429250"/>
          <p14:tracePt t="144991" x="0" y="0"/>
        </p14:tracePtLst>
        <p14:tracePtLst>
          <p14:tracePt t="148048" x="1466850" y="5810250"/>
          <p14:tracePt t="148161" x="1498600" y="5810250"/>
          <p14:tracePt t="148189" x="1612900" y="5810250"/>
          <p14:tracePt t="148221" x="1714500" y="5810250"/>
          <p14:tracePt t="148250" x="1771650" y="5810250"/>
          <p14:tracePt t="148282" x="1803400" y="5810250"/>
          <p14:tracePt t="148309" x="1873250" y="5810250"/>
          <p14:tracePt t="148337" x="1949450" y="5810250"/>
          <p14:tracePt t="148365" x="2063750" y="5810250"/>
          <p14:tracePt t="148394" x="2133600" y="5810250"/>
          <p14:tracePt t="148422" x="2184400" y="5810250"/>
          <p14:tracePt t="148450" x="2203450" y="5810250"/>
          <p14:tracePt t="148481" x="2222500" y="5803900"/>
          <p14:tracePt t="148542" x="2241550" y="5797550"/>
          <p14:tracePt t="148570" x="2279650" y="5791200"/>
          <p14:tracePt t="148600" x="2368550" y="5791200"/>
          <p14:tracePt t="148627" x="2438400" y="5784850"/>
          <p14:tracePt t="148654" x="2444750" y="5784850"/>
          <p14:tracePt t="148737" x="2520950" y="5791200"/>
          <p14:tracePt t="148767" x="2565400" y="5797550"/>
          <p14:tracePt t="148798" x="2584450" y="5797550"/>
          <p14:tracePt t="148826" x="2590800" y="5797550"/>
          <p14:tracePt t="149064" x="0" y="0"/>
        </p14:tracePtLst>
        <p14:tracePtLst>
          <p14:tracePt t="151431" x="2927350" y="5810250"/>
          <p14:tracePt t="151618" x="2933700" y="5810250"/>
          <p14:tracePt t="151643" x="2952750" y="5810250"/>
          <p14:tracePt t="151673" x="2997200" y="5810250"/>
          <p14:tracePt t="151702" x="3022600" y="5810250"/>
          <p14:tracePt t="151731" x="3041650" y="5810250"/>
          <p14:tracePt t="151756" x="3048000" y="5810250"/>
          <p14:tracePt t="151864" x="3054350" y="5810250"/>
          <p14:tracePt t="151893" x="3079750" y="5810250"/>
          <p14:tracePt t="151922" x="3136900" y="5810250"/>
          <p14:tracePt t="151950" x="3168650" y="5810250"/>
          <p14:tracePt t="151980" x="3194050" y="5810250"/>
          <p14:tracePt t="152006" x="3200400" y="5810250"/>
          <p14:tracePt t="152036" x="3219450" y="5810250"/>
          <p14:tracePt t="152062" x="3251200" y="5810250"/>
          <p14:tracePt t="152094" x="3295650" y="5810250"/>
          <p14:tracePt t="152122" x="3327400" y="5810250"/>
          <p14:tracePt t="152124" x="3340100" y="5810250"/>
          <p14:tracePt t="152156" x="3429000" y="5810250"/>
          <p14:tracePt t="152190" x="3505200" y="5810250"/>
          <p14:tracePt t="152225" x="3562350" y="5816600"/>
          <p14:tracePt t="152255" x="3600450" y="5816600"/>
          <p14:tracePt t="152285" x="3625850" y="5816600"/>
          <p14:tracePt t="152312" x="3651250" y="5816600"/>
          <p14:tracePt t="152338" x="3663950" y="5816600"/>
          <p14:tracePt t="152363" x="3683000" y="5816600"/>
          <p14:tracePt t="152428" x="3689350" y="5816600"/>
          <p14:tracePt t="152458" x="3702050" y="5816600"/>
          <p14:tracePt t="152489" x="3733800" y="5816600"/>
          <p14:tracePt t="152517" x="3752850" y="5816600"/>
          <p14:tracePt t="152545" x="3759200" y="5816600"/>
          <p14:tracePt t="152623" x="3771900" y="5816600"/>
          <p14:tracePt t="152650" x="3778250" y="5816600"/>
          <p14:tracePt t="152678" x="3797300" y="5816600"/>
          <p14:tracePt t="152680" x="3803650" y="5816600"/>
          <p14:tracePt t="152707" x="3810000" y="5816600"/>
          <p14:tracePt t="152734" x="3822700" y="5816600"/>
          <p14:tracePt t="152763" x="3829050" y="5816600"/>
          <p14:tracePt t="152793" x="3867150" y="5816600"/>
          <p14:tracePt t="152823" x="3898900" y="5816600"/>
          <p14:tracePt t="152824" x="3911600" y="5816600"/>
          <p14:tracePt t="152854" x="3956050" y="5816600"/>
          <p14:tracePt t="152882" x="4000500" y="5816600"/>
          <p14:tracePt t="152914" x="4051300" y="5822950"/>
          <p14:tracePt t="152942" x="4070350" y="5822950"/>
          <p14:tracePt t="152944" x="4083050" y="5822950"/>
          <p14:tracePt t="152973" x="4102100" y="5822950"/>
          <p14:tracePt t="153001" x="4140200" y="5822950"/>
          <p14:tracePt t="153030" x="4197350" y="5822950"/>
          <p14:tracePt t="153061" x="4235450" y="5822950"/>
          <p14:tracePt t="153096" x="4267200" y="5829300"/>
          <p14:tracePt t="153122" x="4298950" y="5829300"/>
          <p14:tracePt t="153149" x="4343400" y="5829300"/>
          <p14:tracePt t="153176" x="4375150" y="5829300"/>
          <p14:tracePt t="153207" x="4413250" y="5829300"/>
          <p14:tracePt t="153236" x="4445000" y="5829300"/>
          <p14:tracePt t="153268" x="4483100" y="5829300"/>
          <p14:tracePt t="153298" x="4495800" y="5829300"/>
          <p14:tracePt t="153331" x="4521200" y="5829300"/>
          <p14:tracePt t="153361" x="4572000" y="5829300"/>
          <p14:tracePt t="153391" x="4622800" y="5829300"/>
          <p14:tracePt t="153424" x="4660900" y="5835650"/>
          <p14:tracePt t="153452" x="4724400" y="5835650"/>
          <p14:tracePt t="153479" x="4749800" y="5835650"/>
          <p14:tracePt t="153510" x="4781550" y="5835650"/>
          <p14:tracePt t="153540" x="4813300" y="5835650"/>
          <p14:tracePt t="153572" x="4851400" y="5835650"/>
          <p14:tracePt t="153575" x="4864100" y="5835650"/>
          <p14:tracePt t="153606" x="4895850" y="5835650"/>
          <p14:tracePt t="153640" x="4940300" y="5835650"/>
          <p14:tracePt t="153668" x="4965700" y="5835650"/>
          <p14:tracePt t="153695" x="5003800" y="5835650"/>
          <p14:tracePt t="153723" x="5029200" y="5835650"/>
          <p14:tracePt t="153752" x="5060950" y="5835650"/>
          <p14:tracePt t="153780" x="5080000" y="5835650"/>
          <p14:tracePt t="153806" x="5111750" y="5835650"/>
          <p14:tracePt t="153832" x="5137150" y="5835650"/>
          <p14:tracePt t="153862" x="5162550" y="5835650"/>
          <p14:tracePt t="153889" x="5181600" y="5835650"/>
          <p14:tracePt t="153917" x="5194300" y="5835650"/>
          <p14:tracePt t="153944" x="5232400" y="5829300"/>
          <p14:tracePt t="153974" x="5270500" y="5829300"/>
          <p14:tracePt t="154003" x="5327650" y="5829300"/>
          <p14:tracePt t="154031" x="5365750" y="5829300"/>
          <p14:tracePt t="154032" x="5378450" y="5829300"/>
          <p14:tracePt t="154060" x="5410200" y="5829300"/>
          <p14:tracePt t="154094" x="5448300" y="5829300"/>
          <p14:tracePt t="154118" x="5473700" y="5829300"/>
          <p14:tracePt t="154146" x="5505450" y="5829300"/>
          <p14:tracePt t="154174" x="5537200" y="5829300"/>
          <p14:tracePt t="154205" x="5575300" y="5829300"/>
          <p14:tracePt t="154233" x="5588000" y="5829300"/>
          <p14:tracePt t="154262" x="5607050" y="5829300"/>
          <p14:tracePt t="154292" x="5651500" y="5829300"/>
          <p14:tracePt t="154326" x="5702300" y="5829300"/>
          <p14:tracePt t="154356" x="5803900" y="5829300"/>
          <p14:tracePt t="154382" x="5873750" y="5835650"/>
          <p14:tracePt t="154410" x="5943600" y="5835650"/>
          <p14:tracePt t="154439" x="5962650" y="5835650"/>
          <p14:tracePt t="155637" x="5969000" y="5835650"/>
          <p14:tracePt t="155667" x="5994400" y="5835650"/>
          <p14:tracePt t="155669" x="6026150" y="5835650"/>
          <p14:tracePt t="155697" x="6140450" y="5822950"/>
          <p14:tracePt t="155727" x="6280150" y="5816600"/>
          <p14:tracePt t="155754" x="6324600" y="5816600"/>
          <p14:tracePt t="155782" x="6337300" y="5816600"/>
          <p14:tracePt t="157719" x="6356350" y="5816600"/>
          <p14:tracePt t="157745" x="6407150" y="5816600"/>
          <p14:tracePt t="157772" x="6489700" y="5816600"/>
          <p14:tracePt t="157801" x="6546850" y="5816600"/>
          <p14:tracePt t="157831" x="6565900" y="5816600"/>
          <p14:tracePt t="157861" x="6572250" y="5816600"/>
          <p14:tracePt t="157923" x="6578600" y="5816600"/>
          <p14:tracePt t="157950" x="6591300" y="5816600"/>
          <p14:tracePt t="157978" x="6623050" y="5816600"/>
          <p14:tracePt t="158005" x="6680200" y="5816600"/>
          <p14:tracePt t="158035" x="6705600" y="5816600"/>
          <p14:tracePt t="158065" x="6711950" y="5816600"/>
          <p14:tracePt t="158264" x="6718300" y="5816600"/>
          <p14:tracePt t="158292" x="6724650" y="5816600"/>
          <p14:tracePt t="158321" x="6750050" y="5816600"/>
          <p14:tracePt t="158351" x="6788150" y="5816600"/>
          <p14:tracePt t="158380" x="6807200" y="5816600"/>
          <p14:tracePt t="159648" x="6838950" y="5816600"/>
          <p14:tracePt t="159677" x="6921500" y="5816600"/>
          <p14:tracePt t="159704" x="7131050" y="5829300"/>
          <p14:tracePt t="159733" x="7296150" y="5829300"/>
          <p14:tracePt t="159764" x="7435850" y="5829300"/>
          <p14:tracePt t="159791" x="7499350" y="5829300"/>
          <p14:tracePt t="159818" x="7537450" y="5829300"/>
          <p14:tracePt t="159820" x="7543800" y="5829300"/>
          <p14:tracePt t="159847" x="7588250" y="5829300"/>
          <p14:tracePt t="159877" x="7683500" y="5829300"/>
          <p14:tracePt t="159906" x="7829550" y="5835650"/>
          <p14:tracePt t="159936" x="7956550" y="5842000"/>
          <p14:tracePt t="159961" x="8115300" y="5842000"/>
          <p14:tracePt t="159991" x="8299450" y="5842000"/>
          <p14:tracePt t="160017" x="8394700" y="5842000"/>
          <p14:tracePt t="160019" x="8413750" y="5842000"/>
          <p14:tracePt t="160048" x="8502650" y="5842000"/>
          <p14:tracePt t="160075" x="8559800" y="5842000"/>
          <p14:tracePt t="160077" x="8572500" y="5842000"/>
          <p14:tracePt t="160108" x="8648700" y="5842000"/>
          <p14:tracePt t="160140" x="8705850" y="5842000"/>
          <p14:tracePt t="160174" x="8832850" y="5842000"/>
          <p14:tracePt t="160205" x="9010650" y="5842000"/>
          <p14:tracePt t="160235" x="9150350" y="5842000"/>
          <p14:tracePt t="160236" x="9226550" y="5848350"/>
          <p14:tracePt t="160264" x="9334500" y="5848350"/>
          <p14:tracePt t="160294" x="9480550" y="5854700"/>
          <p14:tracePt t="160326" x="9607550" y="5854700"/>
          <p14:tracePt t="160361" x="9683750" y="5854700"/>
          <p14:tracePt t="160392" x="9728200" y="5854700"/>
          <p14:tracePt t="160423" x="9810750" y="5854700"/>
          <p14:tracePt t="160449" x="9867900" y="5854700"/>
          <p14:tracePt t="160478" x="9944100" y="5842000"/>
          <p14:tracePt t="160505" x="9994900" y="5842000"/>
          <p14:tracePt t="160534" x="10109200" y="5842000"/>
          <p14:tracePt t="160534" x="10160000" y="5835650"/>
          <p14:tracePt t="160562" x="10242550" y="5835650"/>
          <p14:tracePt t="160588" x="10382250" y="5822950"/>
          <p14:tracePt t="160618" x="10401300" y="5816600"/>
          <p14:tracePt t="160648" x="10420350" y="5810250"/>
          <p14:tracePt t="160677" x="10426700" y="5803900"/>
          <p14:tracePt t="160705" x="10439400" y="5797550"/>
          <p14:tracePt t="160733" x="10452100" y="5778500"/>
          <p14:tracePt t="160762" x="10471150" y="5753100"/>
          <p14:tracePt t="160791" x="10496550" y="5695950"/>
          <p14:tracePt t="160819" x="10515600" y="5645150"/>
          <p14:tracePt t="160850" x="10515600" y="5613400"/>
          <p14:tracePt t="160881" x="10515600" y="5581650"/>
          <p14:tracePt t="160911" x="10509250" y="5568950"/>
          <p14:tracePt t="160938" x="10483850" y="5556250"/>
          <p14:tracePt t="160968" x="10414000" y="5537200"/>
          <p14:tracePt t="160971" x="10375900" y="5537200"/>
          <p14:tracePt t="160998" x="10287000" y="5537200"/>
          <p14:tracePt t="161024" x="10172700" y="5530850"/>
          <p14:tracePt t="161051" x="10039350" y="5524500"/>
          <p14:tracePt t="161077" x="9963150" y="5518150"/>
          <p14:tracePt t="161105" x="9912350" y="5511800"/>
          <p14:tracePt t="161131" x="9829800" y="5505450"/>
          <p14:tracePt t="161160" x="9759950" y="5499100"/>
          <p14:tracePt t="161188" x="9645650" y="5499100"/>
          <p14:tracePt t="161220" x="9563100" y="5499100"/>
          <p14:tracePt t="161251" x="9442450" y="5499100"/>
          <p14:tracePt t="161283" x="9315450" y="5499100"/>
          <p14:tracePt t="161286" x="9283700" y="5499100"/>
          <p14:tracePt t="161317" x="9156700" y="5499100"/>
          <p14:tracePt t="161349" x="8985250" y="5511800"/>
          <p14:tracePt t="161383" x="8813800" y="5518150"/>
          <p14:tracePt t="161411" x="8724900" y="5524500"/>
          <p14:tracePt t="161439" x="8610600" y="5537200"/>
          <p14:tracePt t="161472" x="8439150" y="5549900"/>
          <p14:tracePt t="161503" x="8331200" y="5549900"/>
          <p14:tracePt t="161538" x="8235950" y="5568950"/>
          <p14:tracePt t="161570" x="8121650" y="5588000"/>
          <p14:tracePt t="161578" x="8089900" y="5600700"/>
          <p14:tracePt t="161609" x="8013700" y="5638800"/>
          <p14:tracePt t="161640" x="7975600" y="5664200"/>
          <p14:tracePt t="161735" x="7975600" y="5676900"/>
          <p14:tracePt t="161764" x="7988300" y="5695950"/>
          <p14:tracePt t="161792" x="7994650" y="5715000"/>
          <p14:tracePt t="161822" x="8020050" y="5727700"/>
          <p14:tracePt t="161851" x="8204200" y="5746750"/>
          <p14:tracePt t="161877" x="8451850" y="5765800"/>
          <p14:tracePt t="161906" x="8782050" y="5778500"/>
          <p14:tracePt t="161932" x="9055100" y="5778500"/>
          <p14:tracePt t="161961" x="9391650" y="5778500"/>
          <p14:tracePt t="161989" x="9531350" y="5772150"/>
          <p14:tracePt t="162016" x="9556750" y="5772150"/>
          <p14:tracePt t="162071" x="9556750" y="5765800"/>
          <p14:tracePt t="162201" x="0" y="0"/>
        </p14:tracePtLst>
        <p14:tracePtLst>
          <p14:tracePt t="174903" x="2876550" y="5524500"/>
          <p14:tracePt t="175053" x="3073400" y="5505450"/>
          <p14:tracePt t="175073" x="3130550" y="5505450"/>
          <p14:tracePt t="175081" x="3162300" y="5505450"/>
          <p14:tracePt t="175147" x="3340100" y="5505450"/>
          <p14:tracePt t="175201" x="3359150" y="5505450"/>
          <p14:tracePt t="175269" x="3486150" y="5492750"/>
          <p14:tracePt t="175305" x="3568700" y="5492750"/>
          <p14:tracePt t="175344" x="3575050" y="5486400"/>
          <p14:tracePt t="175411" x="3587750" y="5486400"/>
          <p14:tracePt t="175444" x="3594100" y="5480050"/>
          <p14:tracePt t="175490" x="3606800" y="5480050"/>
          <p14:tracePt t="175509" x="3625850" y="5473700"/>
          <p14:tracePt t="175564" x="3657600" y="5467350"/>
          <p14:tracePt t="175565" x="3663950" y="5467350"/>
          <p14:tracePt t="175607" x="3708400" y="5473700"/>
          <p14:tracePt t="175609" x="3714750" y="5473700"/>
          <p14:tracePt t="175678" x="3733800" y="5473700"/>
          <p14:tracePt t="175778" x="3810000" y="5473700"/>
          <p14:tracePt t="175799" x="3917950" y="5473700"/>
          <p14:tracePt t="175812" x="3949700" y="5473700"/>
          <p14:tracePt t="175878" x="4159250" y="5473700"/>
          <p14:tracePt t="176147" x="4146550" y="5410200"/>
          <p14:tracePt t="176163" x="4146550" y="5403850"/>
          <p14:tracePt t="176207" x="4146550" y="5397500"/>
          <p14:tracePt t="176316" x="4127500" y="5384800"/>
          <p14:tracePt t="176357" x="4076700" y="5353050"/>
          <p14:tracePt t="176391" x="4006850" y="5321300"/>
          <p14:tracePt t="176396" x="3981450" y="5308600"/>
          <p14:tracePt t="176430" x="3949700" y="5295900"/>
          <p14:tracePt t="176463" x="3943350" y="5295900"/>
          <p14:tracePt t="176496" x="3937000" y="5289550"/>
          <p14:tracePt t="176534" x="3879850" y="5270500"/>
          <p14:tracePt t="176572" x="3790950" y="5232400"/>
          <p14:tracePt t="176604" x="3676650" y="5200650"/>
          <p14:tracePt t="176620" x="3625850" y="5187950"/>
          <p14:tracePt t="176622" x="3600450" y="5175250"/>
          <p14:tracePt t="176651" x="3568700" y="5162550"/>
          <p14:tracePt t="176664" x="3556000" y="5162550"/>
          <p14:tracePt t="176728" x="3517900" y="5156200"/>
          <p14:tracePt t="176767" x="3448050" y="5130800"/>
          <p14:tracePt t="176801" x="3371850" y="5111750"/>
          <p14:tracePt t="176830" x="3308350" y="5099050"/>
          <p14:tracePt t="176863" x="3219450" y="5080000"/>
          <p14:tracePt t="176863" x="3181350" y="5080000"/>
          <p14:tracePt t="176891" x="3111500" y="5067300"/>
          <p14:tracePt t="176924" x="3073400" y="5067300"/>
          <p14:tracePt t="176953" x="3022600" y="5067300"/>
          <p14:tracePt t="176985" x="2933700" y="5086350"/>
          <p14:tracePt t="177012" x="2895600" y="5092700"/>
          <p14:tracePt t="177042" x="2857500" y="5099050"/>
          <p14:tracePt t="177070" x="2851150" y="5105400"/>
          <p14:tracePt t="177100" x="2832100" y="5143500"/>
          <p14:tracePt t="177128" x="2813050" y="5175250"/>
          <p14:tracePt t="177159" x="2787650" y="5219700"/>
          <p14:tracePt t="177187" x="2781300" y="5232400"/>
          <p14:tracePt t="177218" x="2781300" y="5245100"/>
          <p14:tracePt t="177247" x="2781300" y="5257800"/>
          <p14:tracePt t="177278" x="2781300" y="5289550"/>
          <p14:tracePt t="177306" x="2806700" y="5321300"/>
          <p14:tracePt t="177333" x="2813050" y="5334000"/>
          <p14:tracePt t="177470" x="2863850" y="5334000"/>
          <p14:tracePt t="177501" x="2927350" y="5334000"/>
          <p14:tracePt t="177533" x="2933700" y="5334000"/>
          <p14:tracePt t="177757" x="0" y="0"/>
        </p14:tracePtLst>
        <p14:tracePtLst>
          <p14:tracePt t="181773" x="1028700" y="6343650"/>
          <p14:tracePt t="181857" x="1092200" y="6356350"/>
          <p14:tracePt t="181884" x="1244600" y="6381750"/>
          <p14:tracePt t="181913" x="1397000" y="6407150"/>
          <p14:tracePt t="181941" x="1638300" y="6438900"/>
          <p14:tracePt t="181971" x="1828800" y="6451600"/>
          <p14:tracePt t="181974" x="1866900" y="6451600"/>
          <p14:tracePt t="182001" x="2025650" y="6457950"/>
          <p14:tracePt t="182029" x="2171700" y="6464300"/>
          <p14:tracePt t="182056" x="2241550" y="6470650"/>
          <p14:tracePt t="182085" x="2298700" y="6470650"/>
          <p14:tracePt t="182113" x="2355850" y="6470650"/>
          <p14:tracePt t="182143" x="2400300" y="6470650"/>
          <p14:tracePt t="182171" x="2476500" y="6470650"/>
          <p14:tracePt t="182199" x="2590800" y="6457950"/>
          <p14:tracePt t="182233" x="2730500" y="6445250"/>
          <p14:tracePt t="182265" x="2889250" y="6419850"/>
          <p14:tracePt t="182298" x="3009900" y="6381750"/>
          <p14:tracePt t="182328" x="3054350" y="6362700"/>
          <p14:tracePt t="182356" x="3067050" y="6343650"/>
          <p14:tracePt t="182384" x="3073400" y="6337300"/>
          <p14:tracePt t="182420" x="3086100" y="6318250"/>
          <p14:tracePt t="182450" x="3105150" y="6286500"/>
          <p14:tracePt t="182453" x="3111500" y="6280150"/>
          <p14:tracePt t="182480" x="3136900" y="6254750"/>
          <p14:tracePt t="182511" x="3155950" y="6223000"/>
          <p14:tracePt t="182542" x="3162300" y="6216650"/>
          <p14:tracePt t="182577" x="3175000" y="6203950"/>
          <p14:tracePt t="182612" x="3181350" y="6178550"/>
          <p14:tracePt t="182645" x="3194050" y="6146800"/>
          <p14:tracePt t="182679" x="3194050" y="6121400"/>
          <p14:tracePt t="182714" x="3181350" y="6076950"/>
          <p14:tracePt t="182748" x="3162300" y="6045200"/>
          <p14:tracePt t="182783" x="3124200" y="6013450"/>
          <p14:tracePt t="182814" x="3073400" y="5994400"/>
          <p14:tracePt t="182844" x="3035300" y="5981700"/>
          <p14:tracePt t="182871" x="2940050" y="5949950"/>
          <p14:tracePt t="182900" x="2851150" y="5930900"/>
          <p14:tracePt t="182928" x="2755900" y="5911850"/>
          <p14:tracePt t="182957" x="2654300" y="5892800"/>
          <p14:tracePt t="182986" x="2565400" y="5886450"/>
          <p14:tracePt t="183012" x="2489200" y="5867400"/>
          <p14:tracePt t="183040" x="2419350" y="5854700"/>
          <p14:tracePt t="183068" x="2355850" y="5848350"/>
          <p14:tracePt t="183099" x="2292350" y="5835650"/>
          <p14:tracePt t="183129" x="2235200" y="5835650"/>
          <p14:tracePt t="183158" x="2190750" y="5835650"/>
          <p14:tracePt t="183160" x="2178050" y="5835650"/>
          <p14:tracePt t="183193" x="2120900" y="5835650"/>
          <p14:tracePt t="183222" x="2082800" y="5835650"/>
          <p14:tracePt t="183253" x="2038350" y="5835650"/>
          <p14:tracePt t="183285" x="2006600" y="5842000"/>
          <p14:tracePt t="183317" x="1987550" y="5848350"/>
          <p14:tracePt t="183344" x="1981200" y="5861050"/>
          <p14:tracePt t="183370" x="1962150" y="5918200"/>
          <p14:tracePt t="183396" x="1943100" y="5969000"/>
          <p14:tracePt t="183424" x="1936750" y="6013450"/>
          <p14:tracePt t="183427" x="1936750" y="6032500"/>
          <p14:tracePt t="183452" x="1930400" y="6064250"/>
          <p14:tracePt t="183486" x="1930400" y="6083300"/>
          <p14:tracePt t="183516" x="1930400" y="6108700"/>
          <p14:tracePt t="183543" x="1930400" y="6127750"/>
          <p14:tracePt t="183569" x="1943100" y="6140450"/>
          <p14:tracePt t="183597" x="1955800" y="6159500"/>
          <p14:tracePt t="183625" x="1962150" y="6165850"/>
          <p14:tracePt t="183652" x="1981200" y="6184900"/>
          <p14:tracePt t="183679" x="2012950" y="6203950"/>
          <p14:tracePt t="183707" x="2057400" y="6223000"/>
          <p14:tracePt t="183709" x="2101850" y="6248400"/>
          <p14:tracePt t="183736" x="2159000" y="6273800"/>
          <p14:tracePt t="183766" x="2286000" y="6311900"/>
          <p14:tracePt t="183797" x="2387600" y="6318250"/>
          <p14:tracePt t="183832" x="2476500" y="6318250"/>
          <p14:tracePt t="183863" x="2603500" y="6311900"/>
          <p14:tracePt t="183896" x="2692400" y="6305550"/>
          <p14:tracePt t="183928" x="2806700" y="6305550"/>
          <p14:tracePt t="183958" x="2921000" y="6305550"/>
          <p14:tracePt t="183987" x="2997200" y="6305550"/>
          <p14:tracePt t="184016" x="3060700" y="6305550"/>
          <p14:tracePt t="184043" x="3079750" y="6299200"/>
          <p14:tracePt t="184072" x="3105150" y="6292850"/>
          <p14:tracePt t="184102" x="3117850" y="6280150"/>
          <p14:tracePt t="184130" x="3124200" y="6267450"/>
          <p14:tracePt t="184159" x="3130550" y="6254750"/>
          <p14:tracePt t="184186" x="3149600" y="6216650"/>
          <p14:tracePt t="184213" x="3149600" y="6178550"/>
          <p14:tracePt t="184240" x="3149600" y="6153150"/>
          <p14:tracePt t="184269" x="3149600" y="6134100"/>
          <p14:tracePt t="184296" x="3149600" y="6108700"/>
          <p14:tracePt t="184322" x="3143250" y="6096000"/>
          <p14:tracePt t="184352" x="3136900" y="6083300"/>
          <p14:tracePt t="184382" x="3130550" y="6076950"/>
          <p14:tracePt t="184410" x="3092450" y="6064250"/>
          <p14:tracePt t="184437" x="3060700" y="6051550"/>
          <p14:tracePt t="184465" x="3003550" y="6032500"/>
          <p14:tracePt t="184490" x="2933700" y="6013450"/>
          <p14:tracePt t="184519" x="2876550" y="6000750"/>
          <p14:tracePt t="184549" x="2813050" y="5988050"/>
          <p14:tracePt t="184579" x="2755900" y="5981700"/>
          <p14:tracePt t="184608" x="2717800" y="5975350"/>
          <p14:tracePt t="184636" x="2609850" y="5962650"/>
          <p14:tracePt t="184664" x="2540000" y="5956300"/>
          <p14:tracePt t="184689" x="2470150" y="5956300"/>
          <p14:tracePt t="184717" x="2406650" y="5956300"/>
          <p14:tracePt t="184748" x="2349500" y="5969000"/>
          <p14:tracePt t="184774" x="2311400" y="5988050"/>
          <p14:tracePt t="184802" x="2247900" y="6019800"/>
          <p14:tracePt t="184828" x="2197100" y="6045200"/>
          <p14:tracePt t="184855" x="2184400" y="6070600"/>
          <p14:tracePt t="184882" x="2171700" y="6089650"/>
          <p14:tracePt t="184911" x="2171700" y="6140450"/>
          <p14:tracePt t="184939" x="2171700" y="6178550"/>
          <p14:tracePt t="184970" x="2216150" y="6248400"/>
          <p14:tracePt t="184999" x="2305050" y="6299200"/>
          <p14:tracePt t="185036" x="2444750" y="6311900"/>
          <p14:tracePt t="185078" x="2667000" y="6311900"/>
          <p14:tracePt t="185113" x="2838450" y="6311900"/>
          <p14:tracePt t="185145" x="2921000" y="6311900"/>
          <p14:tracePt t="185220" x="2927350" y="6311900"/>
          <p14:tracePt t="185220" x="0" y="0"/>
        </p14:tracePtLst>
      </p14:laserTraceLst>
    </p:ext>
  </p:extLst>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编码传输</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7301" y="1044576"/>
            <a:ext cx="8727487" cy="5457824"/>
          </a:xfrm>
        </p:spPr>
      </p:pic>
    </p:spTree>
    <p:extLst>
      <p:ext uri="{BB962C8B-B14F-4D97-AF65-F5344CB8AC3E}">
        <p14:creationId xmlns:p14="http://schemas.microsoft.com/office/powerpoint/2010/main" val="33539046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编码流水传输</a:t>
            </a:r>
          </a:p>
        </p:txBody>
      </p:sp>
      <p:pic>
        <p:nvPicPr>
          <p:cNvPr id="12" name="图片 11">
            <a:extLst>
              <a:ext uri="{FF2B5EF4-FFF2-40B4-BE49-F238E27FC236}">
                <a16:creationId xmlns:a16="http://schemas.microsoft.com/office/drawing/2014/main" id="{02BC776A-F4F8-480B-87CF-C8D85AC6C9C7}"/>
              </a:ext>
            </a:extLst>
          </p:cNvPr>
          <p:cNvPicPr>
            <a:picLocks noChangeAspect="1"/>
          </p:cNvPicPr>
          <p:nvPr/>
        </p:nvPicPr>
        <p:blipFill>
          <a:blip r:embed="rId3"/>
          <a:stretch>
            <a:fillRect/>
          </a:stretch>
        </p:blipFill>
        <p:spPr>
          <a:xfrm>
            <a:off x="1959431" y="916420"/>
            <a:ext cx="8400980" cy="2758531"/>
          </a:xfrm>
          <a:prstGeom prst="rect">
            <a:avLst/>
          </a:prstGeom>
        </p:spPr>
      </p:pic>
      <p:pic>
        <p:nvPicPr>
          <p:cNvPr id="14" name="图片 13">
            <a:extLst>
              <a:ext uri="{FF2B5EF4-FFF2-40B4-BE49-F238E27FC236}">
                <a16:creationId xmlns:a16="http://schemas.microsoft.com/office/drawing/2014/main" id="{AF8A8A9C-EC34-4A74-BA09-36C901BBA986}"/>
              </a:ext>
            </a:extLst>
          </p:cNvPr>
          <p:cNvPicPr>
            <a:picLocks noChangeAspect="1"/>
          </p:cNvPicPr>
          <p:nvPr/>
        </p:nvPicPr>
        <p:blipFill>
          <a:blip r:embed="rId4"/>
          <a:stretch>
            <a:fillRect/>
          </a:stretch>
        </p:blipFill>
        <p:spPr>
          <a:xfrm>
            <a:off x="1959431" y="3674951"/>
            <a:ext cx="8400980" cy="2910144"/>
          </a:xfrm>
          <a:prstGeom prst="rect">
            <a:avLst/>
          </a:prstGeom>
        </p:spPr>
      </p:pic>
      <p:pic>
        <p:nvPicPr>
          <p:cNvPr id="16" name="图片 15">
            <a:extLst>
              <a:ext uri="{FF2B5EF4-FFF2-40B4-BE49-F238E27FC236}">
                <a16:creationId xmlns:a16="http://schemas.microsoft.com/office/drawing/2014/main" id="{4E1E5FAF-22BF-4B81-BC95-E8344A89AAEC}"/>
              </a:ext>
            </a:extLst>
          </p:cNvPr>
          <p:cNvPicPr>
            <a:picLocks noChangeAspect="1"/>
          </p:cNvPicPr>
          <p:nvPr/>
        </p:nvPicPr>
        <p:blipFill>
          <a:blip r:embed="rId5"/>
          <a:stretch>
            <a:fillRect/>
          </a:stretch>
        </p:blipFill>
        <p:spPr>
          <a:xfrm>
            <a:off x="1959430" y="3674951"/>
            <a:ext cx="8400979" cy="2902299"/>
          </a:xfrm>
          <a:prstGeom prst="rect">
            <a:avLst/>
          </a:prstGeom>
        </p:spPr>
      </p:pic>
    </p:spTree>
    <p:extLst>
      <p:ext uri="{BB962C8B-B14F-4D97-AF65-F5344CB8AC3E}">
        <p14:creationId xmlns:p14="http://schemas.microsoft.com/office/powerpoint/2010/main" val="12519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校验码总结</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624241581"/>
              </p:ext>
            </p:extLst>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extLst>
                    <a:ext uri="{9D8B030D-6E8A-4147-A177-3AD203B41FA5}">
                      <a16:colId xmlns:a16="http://schemas.microsoft.com/office/drawing/2014/main" val="2673921930"/>
                    </a:ext>
                  </a:extLst>
                </a:gridCol>
                <a:gridCol w="3001384">
                  <a:extLst>
                    <a:ext uri="{9D8B030D-6E8A-4147-A177-3AD203B41FA5}">
                      <a16:colId xmlns:a16="http://schemas.microsoft.com/office/drawing/2014/main" val="3499892108"/>
                    </a:ext>
                  </a:extLst>
                </a:gridCol>
                <a:gridCol w="3141232">
                  <a:extLst>
                    <a:ext uri="{9D8B030D-6E8A-4147-A177-3AD203B41FA5}">
                      <a16:colId xmlns:a16="http://schemas.microsoft.com/office/drawing/2014/main" val="186163835"/>
                    </a:ext>
                  </a:extLst>
                </a:gridCol>
                <a:gridCol w="3453205">
                  <a:extLst>
                    <a:ext uri="{9D8B030D-6E8A-4147-A177-3AD203B41FA5}">
                      <a16:colId xmlns:a16="http://schemas.microsoft.com/office/drawing/2014/main" val="1842255456"/>
                    </a:ext>
                  </a:extLst>
                </a:gridCol>
              </a:tblGrid>
              <a:tr h="678187">
                <a:tc>
                  <a:txBody>
                    <a:bodyPr/>
                    <a:lstStyle/>
                    <a:p>
                      <a:pPr algn="ctr"/>
                      <a:endParaRPr lang="zh-CN" altLang="en-US" dirty="0"/>
                    </a:p>
                  </a:txBody>
                  <a:tcPr anchor="ctr"/>
                </a:tc>
                <a:tc>
                  <a:txBody>
                    <a:bodyPr/>
                    <a:lstStyle/>
                    <a:p>
                      <a:pPr algn="ctr"/>
                      <a:r>
                        <a:rPr lang="zh-CN" altLang="en-US" sz="2000" dirty="0"/>
                        <a:t>偶校验</a:t>
                      </a:r>
                    </a:p>
                  </a:txBody>
                  <a:tcPr anchor="ctr"/>
                </a:tc>
                <a:tc>
                  <a:txBody>
                    <a:bodyPr/>
                    <a:lstStyle/>
                    <a:p>
                      <a:pPr algn="ctr"/>
                      <a:r>
                        <a:rPr lang="zh-CN" altLang="en-US" sz="2000" dirty="0"/>
                        <a:t>可检一位错海明码</a:t>
                      </a:r>
                    </a:p>
                  </a:txBody>
                  <a:tcPr anchor="ctr"/>
                </a:tc>
                <a:tc>
                  <a:txBody>
                    <a:bodyPr/>
                    <a:lstStyle/>
                    <a:p>
                      <a:pPr algn="ctr"/>
                      <a:r>
                        <a:rPr lang="en-US" altLang="zh-CN" sz="2000" dirty="0"/>
                        <a:t>CRC</a:t>
                      </a:r>
                      <a:r>
                        <a:rPr lang="zh-CN" altLang="en-US" sz="2000" dirty="0"/>
                        <a:t>循环冗余校验码</a:t>
                      </a:r>
                    </a:p>
                  </a:txBody>
                  <a:tcPr anchor="ctr"/>
                </a:tc>
                <a:extLst>
                  <a:ext uri="{0D108BD9-81ED-4DB2-BD59-A6C34878D82A}">
                    <a16:rowId xmlns:a16="http://schemas.microsoft.com/office/drawing/2014/main" val="336099527"/>
                  </a:ext>
                </a:extLst>
              </a:tr>
              <a:tr h="678187">
                <a:tc>
                  <a:txBody>
                    <a:bodyPr/>
                    <a:lstStyle/>
                    <a:p>
                      <a:pPr algn="ctr"/>
                      <a:r>
                        <a:rPr lang="zh-CN" altLang="en-US" sz="2000" b="1" dirty="0">
                          <a:solidFill>
                            <a:schemeClr val="accent1">
                              <a:lumMod val="50000"/>
                            </a:schemeClr>
                          </a:solidFill>
                        </a:rPr>
                        <a:t>冗余信息</a:t>
                      </a: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extLst>
                  <a:ext uri="{0D108BD9-81ED-4DB2-BD59-A6C34878D82A}">
                    <a16:rowId xmlns:a16="http://schemas.microsoft.com/office/drawing/2014/main" val="3504545332"/>
                  </a:ext>
                </a:extLst>
              </a:tr>
              <a:tr h="678187">
                <a:tc>
                  <a:txBody>
                    <a:bodyPr/>
                    <a:lstStyle/>
                    <a:p>
                      <a:pPr algn="ctr"/>
                      <a:r>
                        <a:rPr lang="zh-CN" altLang="en-US" sz="2000" b="1" dirty="0">
                          <a:solidFill>
                            <a:schemeClr val="accent1">
                              <a:lumMod val="50000"/>
                            </a:schemeClr>
                          </a:solidFill>
                        </a:rPr>
                        <a:t>编码规则</a:t>
                      </a:r>
                    </a:p>
                  </a:txBody>
                  <a:tcPr anchor="ctr"/>
                </a:tc>
                <a:tc>
                  <a:txBody>
                    <a:bodyPr/>
                    <a:lstStyle/>
                    <a:p>
                      <a:pPr algn="ctr"/>
                      <a:r>
                        <a:rPr lang="zh-CN" altLang="en-US" sz="1900" dirty="0"/>
                        <a:t>数位中</a:t>
                      </a:r>
                      <a:r>
                        <a:rPr lang="en-US" altLang="zh-CN" sz="1900" dirty="0"/>
                        <a:t>1</a:t>
                      </a:r>
                      <a:r>
                        <a:rPr lang="zh-CN" altLang="en-US" sz="1900" dirty="0"/>
                        <a:t>的个数为偶数</a:t>
                      </a:r>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p>
                  </a:txBody>
                  <a:tcPr anchor="ctr"/>
                </a:tc>
                <a:tc>
                  <a:txBody>
                    <a:bodyPr/>
                    <a:lstStyle/>
                    <a:p>
                      <a:pPr algn="ctr"/>
                      <a:r>
                        <a:rPr lang="zh-CN" altLang="en-US" sz="1900" dirty="0"/>
                        <a:t>校验码被生成多项式整除</a:t>
                      </a:r>
                    </a:p>
                  </a:txBody>
                  <a:tcPr anchor="ctr"/>
                </a:tc>
                <a:extLst>
                  <a:ext uri="{0D108BD9-81ED-4DB2-BD59-A6C34878D82A}">
                    <a16:rowId xmlns:a16="http://schemas.microsoft.com/office/drawing/2014/main" val="909294752"/>
                  </a:ext>
                </a:extLst>
              </a:tr>
              <a:tr h="678187">
                <a:tc>
                  <a:txBody>
                    <a:bodyPr/>
                    <a:lstStyle/>
                    <a:p>
                      <a:pPr algn="ctr"/>
                      <a:r>
                        <a:rPr lang="zh-CN" altLang="en-US" sz="2000" b="1" dirty="0">
                          <a:solidFill>
                            <a:schemeClr val="accent1">
                              <a:lumMod val="50000"/>
                            </a:schemeClr>
                          </a:solidFill>
                        </a:rPr>
                        <a:t>校验码公式</a:t>
                      </a: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42790743"/>
                  </a:ext>
                </a:extLst>
              </a:tr>
              <a:tr h="678187">
                <a:tc>
                  <a:txBody>
                    <a:bodyPr/>
                    <a:lstStyle/>
                    <a:p>
                      <a:pPr algn="ctr"/>
                      <a:r>
                        <a:rPr lang="zh-CN" altLang="en-US" sz="2000" b="1" dirty="0">
                          <a:solidFill>
                            <a:schemeClr val="accent1">
                              <a:lumMod val="50000"/>
                            </a:schemeClr>
                          </a:solidFill>
                        </a:rPr>
                        <a:t>最小码距</a:t>
                      </a: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extLst>
                  <a:ext uri="{0D108BD9-81ED-4DB2-BD59-A6C34878D82A}">
                    <a16:rowId xmlns:a16="http://schemas.microsoft.com/office/drawing/2014/main" val="1604736122"/>
                  </a:ext>
                </a:extLst>
              </a:tr>
              <a:tr h="678187">
                <a:tc>
                  <a:txBody>
                    <a:bodyPr/>
                    <a:lstStyle/>
                    <a:p>
                      <a:pPr algn="ctr"/>
                      <a:r>
                        <a:rPr lang="zh-CN" altLang="en-US" sz="2000" b="1" dirty="0">
                          <a:solidFill>
                            <a:schemeClr val="accent1">
                              <a:lumMod val="50000"/>
                            </a:schemeClr>
                          </a:solidFill>
                        </a:rPr>
                        <a:t>检错依据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extLst>
                  <a:ext uri="{0D108BD9-81ED-4DB2-BD59-A6C34878D82A}">
                    <a16:rowId xmlns:a16="http://schemas.microsoft.com/office/drawing/2014/main" val="3427927045"/>
                  </a:ext>
                </a:extLst>
              </a:tr>
              <a:tr h="678187">
                <a:tc>
                  <a:txBody>
                    <a:bodyPr/>
                    <a:lstStyle/>
                    <a:p>
                      <a:pPr algn="ctr"/>
                      <a:r>
                        <a:rPr lang="zh-CN" altLang="en-US" sz="2000" b="1" dirty="0">
                          <a:solidFill>
                            <a:schemeClr val="accent1">
                              <a:lumMod val="50000"/>
                            </a:schemeClr>
                          </a:solidFill>
                        </a:rPr>
                        <a:t>编码特性</a:t>
                      </a:r>
                    </a:p>
                  </a:txBody>
                  <a:tcPr anchor="ctr"/>
                </a:tc>
                <a:tc>
                  <a:txBody>
                    <a:bodyPr/>
                    <a:lstStyle/>
                    <a:p>
                      <a:pPr algn="ctr"/>
                      <a:r>
                        <a:rPr lang="zh-CN" altLang="en-US" sz="1900" dirty="0"/>
                        <a:t>实现简单，编码效率高</a:t>
                      </a:r>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p>
                  </a:txBody>
                  <a:tcPr anchor="ctr"/>
                </a:tc>
                <a:extLst>
                  <a:ext uri="{0D108BD9-81ED-4DB2-BD59-A6C34878D82A}">
                    <a16:rowId xmlns:a16="http://schemas.microsoft.com/office/drawing/2014/main" val="3597961039"/>
                  </a:ext>
                </a:extLst>
              </a:tr>
            </a:tbl>
          </a:graphicData>
        </a:graphic>
      </p:graphicFrame>
    </p:spTree>
    <p:extLst>
      <p:ext uri="{BB962C8B-B14F-4D97-AF65-F5344CB8AC3E}">
        <p14:creationId xmlns:p14="http://schemas.microsoft.com/office/powerpoint/2010/main" val="794647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p>
          <a:p>
            <a:pPr lvl="1" eaLnBrk="1" hangingPunct="1">
              <a:lnSpc>
                <a:spcPct val="150000"/>
              </a:lnSpc>
            </a:pPr>
            <a:r>
              <a:rPr lang="en-US" altLang="zh-CN" dirty="0"/>
              <a:t>ISO 10646 </a:t>
            </a:r>
          </a:p>
          <a:p>
            <a:pPr lvl="1" eaLnBrk="1" hangingPunct="1">
              <a:lnSpc>
                <a:spcPct val="150000"/>
              </a:lnSpc>
            </a:pPr>
            <a:r>
              <a:rPr lang="en-US" altLang="zh-CN" dirty="0"/>
              <a:t>UCS-2 UCS-4</a:t>
            </a:r>
          </a:p>
          <a:p>
            <a:pPr eaLnBrk="1" hangingPunct="1">
              <a:lnSpc>
                <a:spcPct val="150000"/>
              </a:lnSpc>
            </a:pPr>
            <a:r>
              <a:rPr lang="en-US" altLang="zh-CN" dirty="0"/>
              <a:t>UTF (Unicode Transform format)</a:t>
            </a:r>
          </a:p>
          <a:p>
            <a:pPr lvl="1" eaLnBrk="1" hangingPunct="1">
              <a:lnSpc>
                <a:spcPct val="150000"/>
              </a:lnSpc>
            </a:pPr>
            <a:r>
              <a:rPr lang="en-US" altLang="zh-CN" dirty="0"/>
              <a:t>UTF-7</a:t>
            </a:r>
          </a:p>
          <a:p>
            <a:pPr lvl="1" eaLnBrk="1" hangingPunct="1">
              <a:lnSpc>
                <a:spcPct val="150000"/>
              </a:lnSpc>
            </a:pPr>
            <a:r>
              <a:rPr lang="en-US" altLang="zh-CN" dirty="0"/>
              <a:t>UTF-8</a:t>
            </a:r>
          </a:p>
          <a:p>
            <a:pPr lvl="1" eaLnBrk="1" hangingPunct="1">
              <a:lnSpc>
                <a:spcPct val="150000"/>
              </a:lnSpc>
            </a:pPr>
            <a:r>
              <a:rPr lang="en-US" altLang="zh-CN" dirty="0"/>
              <a:t>UTF-16</a:t>
            </a:r>
          </a:p>
          <a:p>
            <a:endParaRPr lang="zh-CN" altLang="en-US" dirty="0"/>
          </a:p>
        </p:txBody>
      </p:sp>
    </p:spTree>
    <p:extLst>
      <p:ext uri="{BB962C8B-B14F-4D97-AF65-F5344CB8AC3E}">
        <p14:creationId xmlns:p14="http://schemas.microsoft.com/office/powerpoint/2010/main" val="170861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记事本编码区别？  </a:t>
            </a:r>
          </a:p>
        </p:txBody>
      </p:sp>
      <p:pic>
        <p:nvPicPr>
          <p:cNvPr id="5" name="内容占位符 4"/>
          <p:cNvPicPr>
            <a:picLocks noGrp="1" noChangeAspect="1"/>
          </p:cNvPicPr>
          <p:nvPr>
            <p:ph idx="1"/>
          </p:nvPr>
        </p:nvPicPr>
        <p:blipFill>
          <a:blip r:embed="rId2"/>
          <a:stretch>
            <a:fillRect/>
          </a:stretch>
        </p:blipFill>
        <p:spPr>
          <a:xfrm>
            <a:off x="2557067" y="1004492"/>
            <a:ext cx="7353031" cy="5040313"/>
          </a:xfrm>
          <a:prstGeom prst="rect">
            <a:avLst/>
          </a:prstGeom>
        </p:spPr>
      </p:pic>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p>
          <a:p>
            <a:pPr>
              <a:lnSpc>
                <a:spcPct val="130000"/>
              </a:lnSpc>
            </a:pPr>
            <a:r>
              <a:rPr lang="en-US" altLang="zh-CN" dirty="0">
                <a:latin typeface="微软雅黑" panose="020B0503020204020204" pitchFamily="34" charset="-122"/>
                <a:ea typeface="微软雅黑" panose="020B0503020204020204" pitchFamily="34" charset="-122"/>
                <a:hlinkClick r:id="rId3"/>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6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dirty="0"/>
              <a:t>2.1 </a:t>
            </a:r>
            <a:r>
              <a:rPr lang="zh-CN" altLang="en-US" dirty="0"/>
              <a:t>非数值数据表示法</a:t>
            </a:r>
          </a:p>
          <a:p>
            <a:pPr eaLnBrk="1" hangingPunct="1">
              <a:lnSpc>
                <a:spcPct val="150000"/>
              </a:lnSpc>
              <a:defRPr/>
            </a:pPr>
            <a:r>
              <a:rPr lang="en-US" altLang="zh-CN" b="1" dirty="0">
                <a:solidFill>
                  <a:srgbClr val="C00000"/>
                </a:solidFill>
              </a:rPr>
              <a:t>2.2 </a:t>
            </a:r>
            <a:r>
              <a:rPr lang="zh-CN" altLang="en-US" b="1" dirty="0">
                <a:solidFill>
                  <a:srgbClr val="C00000"/>
                </a:solidFill>
              </a:rPr>
              <a:t>数值数据表示法</a:t>
            </a:r>
          </a:p>
          <a:p>
            <a:pPr eaLnBrk="1" hangingPunct="1">
              <a:lnSpc>
                <a:spcPct val="150000"/>
              </a:lnSpc>
              <a:defRPr/>
            </a:pPr>
            <a:r>
              <a:rPr lang="en-US" altLang="zh-CN" dirty="0"/>
              <a:t>2.3 </a:t>
            </a:r>
            <a:r>
              <a:rPr lang="zh-CN" altLang="en-US"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4200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二、计算机数据表示</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8"/>
          <a:stretch>
            <a:fillRect/>
          </a:stretch>
        </p:blipFill>
        <p:spPr>
          <a:xfrm>
            <a:off x="-286581" y="1863284"/>
            <a:ext cx="4296880" cy="793906"/>
          </a:xfrm>
          <a:prstGeom prst="rect">
            <a:avLst/>
          </a:prstGeom>
        </p:spPr>
      </p:pic>
      <p:pic>
        <p:nvPicPr>
          <p:cNvPr id="20" name="Picture 14" descr="j033594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C00000"/>
                </a:solidFill>
              </a:rPr>
              <a:t>计算机数值数据表示的特点</a:t>
            </a:r>
          </a:p>
          <a:p>
            <a:pPr eaLnBrk="1" hangingPunct="1">
              <a:lnSpc>
                <a:spcPct val="150000"/>
              </a:lnSpc>
            </a:pPr>
            <a:r>
              <a:rPr lang="zh-CN" altLang="en-US" dirty="0"/>
              <a:t>进位制数</a:t>
            </a:r>
          </a:p>
          <a:p>
            <a:pPr eaLnBrk="1" hangingPunct="1">
              <a:lnSpc>
                <a:spcPct val="150000"/>
              </a:lnSpc>
            </a:pPr>
            <a:r>
              <a:rPr lang="zh-CN" altLang="en-US" dirty="0"/>
              <a:t>数的定点、浮点表示</a:t>
            </a:r>
          </a:p>
          <a:p>
            <a:pPr eaLnBrk="1" hangingPunct="1">
              <a:lnSpc>
                <a:spcPct val="150000"/>
              </a:lnSpc>
            </a:pPr>
            <a:r>
              <a:rPr lang="zh-CN" altLang="en-US" dirty="0"/>
              <a:t>机器数</a:t>
            </a:r>
          </a:p>
          <a:p>
            <a:endParaRPr lang="zh-CN" altLang="en-US" dirty="0"/>
          </a:p>
        </p:txBody>
      </p:sp>
    </p:spTree>
    <p:extLst>
      <p:ext uri="{BB962C8B-B14F-4D97-AF65-F5344CB8AC3E}">
        <p14:creationId xmlns:p14="http://schemas.microsoft.com/office/powerpoint/2010/main" val="248496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计算机数据编码需要考虑的因素</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支持的数据类型  </a:t>
            </a:r>
            <a:r>
              <a:rPr lang="en-US" altLang="zh-CN" dirty="0"/>
              <a:t>(</a:t>
            </a:r>
            <a:r>
              <a:rPr lang="zh-CN" altLang="en-US" dirty="0"/>
              <a:t>小数、整数、实数和复数） </a:t>
            </a:r>
          </a:p>
          <a:p>
            <a:pPr eaLnBrk="1" hangingPunct="1">
              <a:lnSpc>
                <a:spcPct val="150000"/>
              </a:lnSpc>
            </a:pPr>
            <a:r>
              <a:rPr lang="zh-CN" altLang="en-US" dirty="0"/>
              <a:t>数值范围</a:t>
            </a:r>
            <a:r>
              <a:rPr lang="en-US" altLang="zh-CN" dirty="0"/>
              <a:t>, </a:t>
            </a:r>
            <a:r>
              <a:rPr lang="zh-CN" altLang="en-US" dirty="0"/>
              <a:t>数值精度 </a:t>
            </a:r>
          </a:p>
          <a:p>
            <a:pPr eaLnBrk="1" hangingPunct="1">
              <a:lnSpc>
                <a:spcPct val="150000"/>
              </a:lnSpc>
            </a:pPr>
            <a:r>
              <a:rPr lang="zh-CN" altLang="en-US" dirty="0"/>
              <a:t>数值存储和处理所需的硬件代价</a:t>
            </a:r>
            <a:endParaRPr lang="en-US" altLang="zh-CN" dirty="0"/>
          </a:p>
          <a:p>
            <a:pPr lvl="1">
              <a:lnSpc>
                <a:spcPct val="150000"/>
              </a:lnSpc>
            </a:pPr>
            <a:r>
              <a:rPr lang="zh-CN" altLang="en-US" dirty="0"/>
              <a:t>少量简单的基本符号表示大量复杂的信息</a:t>
            </a:r>
          </a:p>
          <a:p>
            <a:pPr lvl="1">
              <a:lnSpc>
                <a:spcPct val="150000"/>
              </a:lnSpc>
            </a:pPr>
            <a:r>
              <a:rPr lang="zh-CN" altLang="en-US" dirty="0"/>
              <a:t>状态简单</a:t>
            </a:r>
            <a:r>
              <a:rPr lang="en-US" altLang="zh-CN" dirty="0"/>
              <a:t>,</a:t>
            </a:r>
            <a:r>
              <a:rPr lang="zh-CN" altLang="en-US" dirty="0"/>
              <a:t>电路实现简单</a:t>
            </a:r>
          </a:p>
          <a:p>
            <a:pPr lvl="1">
              <a:lnSpc>
                <a:spcPct val="150000"/>
              </a:lnSpc>
            </a:pPr>
            <a:r>
              <a:rPr lang="zh-CN" altLang="en-US" dirty="0"/>
              <a:t>运算处理方便</a:t>
            </a:r>
            <a:endParaRPr lang="en-US" altLang="zh-CN" dirty="0"/>
          </a:p>
          <a:p>
            <a:pPr>
              <a:lnSpc>
                <a:spcPct val="150000"/>
              </a:lnSpc>
            </a:pPr>
            <a:r>
              <a:rPr lang="zh-CN" altLang="en-US" dirty="0"/>
              <a:t>是否有利于软件移植</a:t>
            </a:r>
            <a:endParaRPr lang="en-US" altLang="zh-CN" dirty="0"/>
          </a:p>
          <a:p>
            <a:pPr lvl="1"/>
            <a:endParaRPr lang="zh-CN" altLang="en-US" dirty="0"/>
          </a:p>
          <a:p>
            <a:pPr eaLnBrk="1" hangingPunct="1"/>
            <a:endParaRPr lang="zh-CN" altLang="en-US" dirty="0"/>
          </a:p>
          <a:p>
            <a:pPr marL="0" indent="0">
              <a:buNone/>
            </a:pP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39" y="3479800"/>
            <a:ext cx="3089021" cy="2705100"/>
          </a:xfrm>
          <a:prstGeom prst="rect">
            <a:avLst/>
          </a:prstGeom>
        </p:spPr>
      </p:pic>
    </p:spTree>
    <p:extLst>
      <p:ext uri="{BB962C8B-B14F-4D97-AF65-F5344CB8AC3E}">
        <p14:creationId xmlns:p14="http://schemas.microsoft.com/office/powerpoint/2010/main" val="15305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vs. Computer</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人们日常生活采用</a:t>
            </a:r>
            <a:r>
              <a:rPr lang="en-US" altLang="zh-CN" dirty="0"/>
              <a:t>10</a:t>
            </a:r>
            <a:r>
              <a:rPr lang="zh-CN" altLang="en-US" dirty="0"/>
              <a:t>进制</a:t>
            </a:r>
          </a:p>
          <a:p>
            <a:pPr lvl="1" eaLnBrk="1" hangingPunct="1">
              <a:lnSpc>
                <a:spcPct val="150000"/>
              </a:lnSpc>
            </a:pPr>
            <a:r>
              <a:rPr lang="zh-CN" altLang="en-US" dirty="0"/>
              <a:t>天生</a:t>
            </a:r>
            <a:r>
              <a:rPr lang="en-US" altLang="zh-CN" dirty="0"/>
              <a:t>10</a:t>
            </a:r>
            <a:r>
              <a:rPr lang="zh-CN" altLang="en-US" dirty="0"/>
              <a:t>个手指</a:t>
            </a:r>
          </a:p>
          <a:p>
            <a:pPr eaLnBrk="1" hangingPunct="1">
              <a:lnSpc>
                <a:spcPct val="150000"/>
              </a:lnSpc>
            </a:pPr>
            <a:r>
              <a:rPr lang="zh-CN" altLang="en-US" dirty="0"/>
              <a:t>计算机采用二进制</a:t>
            </a:r>
          </a:p>
          <a:p>
            <a:pPr lvl="1" eaLnBrk="1" hangingPunct="1">
              <a:lnSpc>
                <a:spcPct val="150000"/>
              </a:lnSpc>
            </a:pPr>
            <a:r>
              <a:rPr lang="zh-CN" altLang="en-US" dirty="0"/>
              <a:t>计算机采用电子开关</a:t>
            </a:r>
          </a:p>
          <a:p>
            <a:pPr lvl="1" eaLnBrk="1" hangingPunct="1">
              <a:lnSpc>
                <a:spcPct val="150000"/>
              </a:lnSpc>
            </a:pPr>
            <a:r>
              <a:rPr lang="zh-CN" altLang="en-US" dirty="0"/>
              <a:t>开关仅仅包括两个状态 </a:t>
            </a:r>
            <a:r>
              <a:rPr lang="en-US" altLang="zh-CN" sz="2200" dirty="0"/>
              <a:t>ON OFF</a:t>
            </a:r>
          </a:p>
          <a:p>
            <a:endParaRPr lang="zh-CN" altLang="en-US" dirty="0"/>
          </a:p>
        </p:txBody>
      </p:sp>
      <p:pic>
        <p:nvPicPr>
          <p:cNvPr id="5" name="Picture 4" descr="j03155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630" y="4015189"/>
            <a:ext cx="2972970" cy="211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j01963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4488" y="1153270"/>
            <a:ext cx="1849968" cy="225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1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down)">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十进制</a:t>
            </a:r>
            <a:endParaRPr lang="en-US" altLang="zh-CN"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dirty="0"/>
              <a:t>二进制</a:t>
            </a:r>
            <a:endParaRPr lang="en-US" altLang="zh-CN"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p>
          <a:p>
            <a:pPr lvl="1" eaLnBrk="1" hangingPunct="1">
              <a:lnSpc>
                <a:spcPct val="130000"/>
              </a:lnSpc>
            </a:pPr>
            <a:r>
              <a:rPr lang="zh-CN" altLang="en-US" sz="2200" dirty="0">
                <a:latin typeface="华文新魏" panose="02010800040101010101" pitchFamily="2" charset="-122"/>
              </a:rPr>
              <a:t>运算规则简单</a:t>
            </a: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p>
          <a:p>
            <a:pPr lvl="2" eaLnBrk="1" hangingPunct="1">
              <a:lnSpc>
                <a:spcPct val="130000"/>
              </a:lnSpc>
            </a:pPr>
            <a:r>
              <a:rPr lang="zh-CN" altLang="en-US" sz="2200" dirty="0">
                <a:latin typeface="华文新魏" panose="02010800040101010101" pitchFamily="2" charset="-122"/>
              </a:rPr>
              <a:t>仅仅三种运算规则，一个异或门即可完成该运算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extLst>
      <p:ext uri="{BB962C8B-B14F-4D97-AF65-F5344CB8AC3E}">
        <p14:creationId xmlns:p14="http://schemas.microsoft.com/office/powerpoint/2010/main" val="289627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43A15-BFFE-4C50-BEF0-ED092D1C2600}"/>
              </a:ext>
            </a:extLst>
          </p:cNvPr>
          <p:cNvSpPr>
            <a:spLocks noGrp="1"/>
          </p:cNvSpPr>
          <p:nvPr>
            <p:ph type="title"/>
          </p:nvPr>
        </p:nvSpPr>
        <p:spPr/>
        <p:txBody>
          <a:bodyPr/>
          <a:lstStyle/>
          <a:p>
            <a:r>
              <a:rPr lang="zh-CN" altLang="zh-CN" dirty="0">
                <a:latin typeface="宋体" panose="02010600030101010101" pitchFamily="2" charset="-122"/>
              </a:rPr>
              <a:t>进制表示</a:t>
            </a:r>
            <a:endParaRPr lang="zh-CN" altLang="en-US" dirty="0"/>
          </a:p>
        </p:txBody>
      </p:sp>
      <p:sp>
        <p:nvSpPr>
          <p:cNvPr id="3" name="内容占位符 2">
            <a:extLst>
              <a:ext uri="{FF2B5EF4-FFF2-40B4-BE49-F238E27FC236}">
                <a16:creationId xmlns:a16="http://schemas.microsoft.com/office/drawing/2014/main" id="{2D48BB64-D60E-4A59-8BE6-42190AF6410E}"/>
              </a:ext>
            </a:extLst>
          </p:cNvPr>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a:extLst>
              <a:ext uri="{FF2B5EF4-FFF2-40B4-BE49-F238E27FC236}">
                <a16:creationId xmlns:a16="http://schemas.microsoft.com/office/drawing/2014/main" id="{3D1AAF57-0A49-47A7-8EC3-5BBF40196649}"/>
              </a:ext>
            </a:extLst>
          </p:cNvPr>
          <p:cNvPicPr>
            <a:picLocks noChangeAspect="1"/>
          </p:cNvPicPr>
          <p:nvPr/>
        </p:nvPicPr>
        <p:blipFill>
          <a:blip r:embed="rId2"/>
          <a:stretch>
            <a:fillRect/>
          </a:stretch>
        </p:blipFill>
        <p:spPr>
          <a:xfrm>
            <a:off x="4876704" y="928837"/>
            <a:ext cx="2853166" cy="1403622"/>
          </a:xfrm>
          <a:prstGeom prst="rect">
            <a:avLst/>
          </a:prstGeom>
        </p:spPr>
      </p:pic>
      <p:sp>
        <p:nvSpPr>
          <p:cNvPr id="5" name="内容占位符 2">
            <a:extLst>
              <a:ext uri="{FF2B5EF4-FFF2-40B4-BE49-F238E27FC236}">
                <a16:creationId xmlns:a16="http://schemas.microsoft.com/office/drawing/2014/main" id="{7742AF58-D4EE-423D-979A-4B28A5FF99A6}"/>
              </a:ext>
            </a:extLst>
          </p:cNvPr>
          <p:cNvSpPr txBox="1">
            <a:spLocks/>
          </p:cNvSpPr>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p>
        </p:txBody>
      </p:sp>
    </p:spTree>
    <p:extLst>
      <p:ext uri="{BB962C8B-B14F-4D97-AF65-F5344CB8AC3E}">
        <p14:creationId xmlns:p14="http://schemas.microsoft.com/office/powerpoint/2010/main" val="23572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进制转换</a:t>
            </a:r>
          </a:p>
        </p:txBody>
      </p:sp>
      <p:sp>
        <p:nvSpPr>
          <p:cNvPr id="3" name="内容占位符 2"/>
          <p:cNvSpPr>
            <a:spLocks noGrp="1"/>
          </p:cNvSpPr>
          <p:nvPr>
            <p:ph idx="1"/>
          </p:nvPr>
        </p:nvSpPr>
        <p:spPr/>
        <p:txBody>
          <a:bodyPr/>
          <a:lstStyle/>
          <a:p>
            <a:pPr eaLnBrk="1" hangingPunct="1"/>
            <a:r>
              <a:rPr lang="zh-CN" altLang="en-US" dirty="0"/>
              <a:t>二进制数转八进制</a:t>
            </a:r>
          </a:p>
          <a:p>
            <a:pPr eaLnBrk="1" hangingPunct="1"/>
            <a:r>
              <a:rPr lang="zh-CN" altLang="en-US" dirty="0"/>
              <a:t>二进制数转十六进制</a:t>
            </a:r>
          </a:p>
          <a:p>
            <a:pPr eaLnBrk="1" hangingPunct="1"/>
            <a:r>
              <a:rPr lang="zh-CN" altLang="en-US" dirty="0"/>
              <a:t>二进制数转十进制</a:t>
            </a:r>
          </a:p>
          <a:p>
            <a:pPr eaLnBrk="1" hangingPunct="1"/>
            <a:r>
              <a:rPr lang="zh-CN" altLang="en-US" dirty="0"/>
              <a:t>十进制数转二进制</a:t>
            </a:r>
          </a:p>
          <a:p>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13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二进制转到八进制</a:t>
            </a:r>
            <a:r>
              <a:rPr lang="zh-CN" altLang="en-US" sz="2100"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三位一分组</a:t>
            </a:r>
          </a:p>
          <a:p>
            <a:pPr marL="819150" lvl="1" indent="-296863">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a:t>
            </a:r>
          </a:p>
          <a:p>
            <a:pPr marL="819150" lvl="1" indent="-296863">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dirty="0">
                <a:solidFill>
                  <a:srgbClr val="0E706E"/>
                </a:solidFill>
              </a:rPr>
              <a:t>0</a:t>
            </a:r>
            <a:r>
              <a:rPr lang="en-US" altLang="zh-CN" dirty="0"/>
              <a:t>)</a:t>
            </a:r>
            <a:r>
              <a:rPr lang="en-US" altLang="zh-CN" baseline="-25000" dirty="0"/>
              <a:t>2</a:t>
            </a:r>
            <a:r>
              <a:rPr lang="en-US" altLang="zh-CN" dirty="0"/>
              <a:t> = ( 234 . 2 )</a:t>
            </a:r>
            <a:r>
              <a:rPr lang="en-US" altLang="zh-CN" baseline="-25000" dirty="0"/>
              <a:t>8</a:t>
            </a:r>
            <a:r>
              <a:rPr lang="en-US" altLang="zh-CN" dirty="0">
                <a:solidFill>
                  <a:srgbClr val="00FF00"/>
                </a:solidFill>
              </a:rPr>
              <a:t>                     </a:t>
            </a:r>
            <a:r>
              <a:rPr lang="en-US" altLang="zh-CN" dirty="0"/>
              <a:t>    </a:t>
            </a:r>
            <a:r>
              <a:rPr lang="en-US" altLang="zh-CN" dirty="0">
                <a:solidFill>
                  <a:srgbClr val="00FF00"/>
                </a:solidFill>
              </a:rPr>
              <a:t>  </a:t>
            </a:r>
          </a:p>
          <a:p>
            <a:pPr eaLnBrk="1" hangingPunct="1">
              <a:lnSpc>
                <a:spcPct val="150000"/>
              </a:lnSpc>
            </a:pPr>
            <a:r>
              <a:rPr lang="zh-CN" altLang="en-US" dirty="0">
                <a:latin typeface="华文新魏" panose="02010800040101010101" pitchFamily="2" charset="-122"/>
              </a:rPr>
              <a:t>二进制转十六进制</a:t>
            </a:r>
            <a:r>
              <a:rPr lang="zh-CN" altLang="en-US" sz="2100"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四位一分组</a:t>
            </a:r>
          </a:p>
          <a:p>
            <a:pPr marL="819150" lvl="1" indent="-296863">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p>
          <a:p>
            <a:pPr marL="819150" lvl="1" indent="-296863">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010</a:t>
            </a:r>
            <a:r>
              <a:rPr lang="en-US" altLang="zh-CN" dirty="0">
                <a:solidFill>
                  <a:srgbClr val="0E706E"/>
                </a:solidFill>
              </a:rPr>
              <a:t>0</a:t>
            </a:r>
            <a:r>
              <a:rPr lang="en-US" altLang="zh-CN" dirty="0"/>
              <a:t>)</a:t>
            </a:r>
            <a:r>
              <a:rPr lang="en-US" altLang="zh-CN" baseline="-25000" dirty="0"/>
              <a:t>2</a:t>
            </a:r>
            <a:r>
              <a:rPr lang="en-US" altLang="zh-CN" dirty="0"/>
              <a:t>  = ( 9C . 4 )</a:t>
            </a:r>
            <a:r>
              <a:rPr lang="en-US" altLang="zh-CN" baseline="-25000" dirty="0"/>
              <a:t>16 </a:t>
            </a:r>
          </a:p>
          <a:p>
            <a:pPr marL="819150" lvl="1" indent="-296863">
              <a:lnSpc>
                <a:spcPct val="150000"/>
              </a:lnSpc>
              <a:buNone/>
            </a:pPr>
            <a:endParaRPr lang="en-US" altLang="zh-CN" dirty="0"/>
          </a:p>
          <a:p>
            <a:pPr marL="819150" lvl="1" indent="-296863">
              <a:lnSpc>
                <a:spcPct val="150000"/>
              </a:lnSpc>
              <a:buNone/>
            </a:pPr>
            <a:r>
              <a:rPr lang="zh-CN" altLang="en-US" sz="2400" dirty="0">
                <a:solidFill>
                  <a:schemeClr val="tx1"/>
                </a:solidFill>
                <a:latin typeface="华文新魏" panose="02010800040101010101" pitchFamily="2" charset="-122"/>
              </a:rPr>
              <a:t>小数部分不足位数要补零凑足，则出错</a:t>
            </a:r>
            <a:endParaRPr lang="en-US" altLang="zh-CN" sz="2400" dirty="0">
              <a:solidFill>
                <a:schemeClr val="tx1"/>
              </a:solidFill>
            </a:endParaRPr>
          </a:p>
          <a:p>
            <a:endParaRPr lang="zh-CN" altLang="en-US" dirty="0"/>
          </a:p>
        </p:txBody>
      </p:sp>
    </p:spTree>
    <p:extLst>
      <p:ext uri="{BB962C8B-B14F-4D97-AF65-F5344CB8AC3E}">
        <p14:creationId xmlns:p14="http://schemas.microsoft.com/office/powerpoint/2010/main" val="139608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4D194-0929-4CD5-ADA2-AA6E4803D2D2}"/>
              </a:ext>
            </a:extLst>
          </p:cNvPr>
          <p:cNvSpPr>
            <a:spLocks noGrp="1"/>
          </p:cNvSpPr>
          <p:nvPr>
            <p:ph type="title"/>
          </p:nvPr>
        </p:nvSpPr>
        <p:spPr/>
        <p:txBody>
          <a:bodyPr/>
          <a:lstStyle/>
          <a:p>
            <a:r>
              <a:rPr lang="zh-CN" altLang="zh-CN" dirty="0">
                <a:latin typeface="宋体" panose="02010600030101010101" pitchFamily="2" charset="-122"/>
              </a:rPr>
              <a:t>十进制转二进制</a:t>
            </a:r>
            <a:endParaRPr lang="zh-CN" altLang="en-US" dirty="0"/>
          </a:p>
        </p:txBody>
      </p:sp>
      <p:sp>
        <p:nvSpPr>
          <p:cNvPr id="4" name="矩形 3">
            <a:extLst>
              <a:ext uri="{FF2B5EF4-FFF2-40B4-BE49-F238E27FC236}">
                <a16:creationId xmlns:a16="http://schemas.microsoft.com/office/drawing/2014/main" id="{030F8FBC-2AA0-42DE-8D52-055E9C18AF1A}"/>
              </a:ext>
            </a:extLst>
          </p:cNvPr>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a:extLst>
              <a:ext uri="{FF2B5EF4-FFF2-40B4-BE49-F238E27FC236}">
                <a16:creationId xmlns:a16="http://schemas.microsoft.com/office/drawing/2014/main" id="{C501E446-F467-4111-B83E-413CFF46FBB9}"/>
              </a:ext>
            </a:extLst>
          </p:cNvPr>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4547C12B-C345-4A02-9935-312688F506A2}"/>
              </a:ext>
            </a:extLst>
          </p:cNvPr>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a:extLst>
              <a:ext uri="{FF2B5EF4-FFF2-40B4-BE49-F238E27FC236}">
                <a16:creationId xmlns:a16="http://schemas.microsoft.com/office/drawing/2014/main" id="{D4D5F469-90D7-4853-BFE2-9149FDFEED38}"/>
              </a:ext>
            </a:extLst>
          </p:cNvPr>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a:extLst>
              <a:ext uri="{FF2B5EF4-FFF2-40B4-BE49-F238E27FC236}">
                <a16:creationId xmlns:a16="http://schemas.microsoft.com/office/drawing/2014/main" id="{030F8FBC-2AA0-42DE-8D52-055E9C18AF1A}"/>
              </a:ext>
            </a:extLst>
          </p:cNvPr>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p>
        </p:txBody>
      </p:sp>
      <p:sp>
        <p:nvSpPr>
          <p:cNvPr id="12" name="矩形 11">
            <a:extLst>
              <a:ext uri="{FF2B5EF4-FFF2-40B4-BE49-F238E27FC236}">
                <a16:creationId xmlns:a16="http://schemas.microsoft.com/office/drawing/2014/main" id="{C501E446-F467-4111-B83E-413CFF46FBB9}"/>
              </a:ext>
            </a:extLst>
          </p:cNvPr>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p>
        </p:txBody>
      </p:sp>
      <p:sp>
        <p:nvSpPr>
          <p:cNvPr id="13" name="矩形 12">
            <a:extLst>
              <a:ext uri="{FF2B5EF4-FFF2-40B4-BE49-F238E27FC236}">
                <a16:creationId xmlns:a16="http://schemas.microsoft.com/office/drawing/2014/main" id="{4547C12B-C345-4A02-9935-312688F506A2}"/>
              </a:ext>
            </a:extLst>
          </p:cNvPr>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a:extLst>
              <a:ext uri="{FF2B5EF4-FFF2-40B4-BE49-F238E27FC236}">
                <a16:creationId xmlns:a16="http://schemas.microsoft.com/office/drawing/2014/main" id="{D4D5F469-90D7-4853-BFE2-9149FDFEED38}"/>
              </a:ext>
            </a:extLst>
          </p:cNvPr>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除尽为止</a:t>
            </a:r>
            <a:endParaRPr lang="en-US" altLang="zh-CN" sz="2400"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余数为零或满足位数为止</a:t>
            </a:r>
            <a:r>
              <a:rPr lang="en-US" altLang="zh-CN" sz="2400" dirty="0">
                <a:solidFill>
                  <a:schemeClr val="accent2"/>
                </a:solidFill>
                <a:latin typeface="Consolas" panose="020B0609020204030204" pitchFamily="49" charset="0"/>
                <a:ea typeface="微软雅黑" panose="020B0503020204020204" pitchFamily="34" charset="-122"/>
              </a:rPr>
              <a:t>  </a:t>
            </a: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整数部分除</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取余</a:t>
            </a: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小数部分乘</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取整</a:t>
            </a: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p>
        </p:txBody>
      </p:sp>
    </p:spTree>
    <p:extLst>
      <p:ext uri="{BB962C8B-B14F-4D97-AF65-F5344CB8AC3E}">
        <p14:creationId xmlns:p14="http://schemas.microsoft.com/office/powerpoint/2010/main" val="263651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a:t>
            </a:r>
            <a:r>
              <a:rPr lang="en-US" altLang="zh-CN" dirty="0">
                <a:latin typeface="华文新魏" panose="02010800040101010101" pitchFamily="2" charset="-122"/>
              </a:rPr>
              <a:t>17/128</a:t>
            </a:r>
            <a:r>
              <a:rPr lang="zh-CN" altLang="en-US" dirty="0">
                <a:latin typeface="华文新魏" panose="02010800040101010101" pitchFamily="2" charset="-122"/>
              </a:rPr>
              <a:t>的二进制表示方法</a:t>
            </a:r>
            <a:r>
              <a:rPr lang="en-US" altLang="zh-CN" dirty="0">
                <a:latin typeface="华文新魏" panose="02010800040101010101" pitchFamily="2" charset="-122"/>
              </a:rPr>
              <a:t>???</a:t>
            </a:r>
          </a:p>
          <a:p>
            <a:pPr eaLnBrk="1" hangingPunct="1">
              <a:lnSpc>
                <a:spcPct val="150000"/>
              </a:lnSpc>
            </a:pPr>
            <a:r>
              <a:rPr lang="zh-CN" altLang="en-US" dirty="0">
                <a:latin typeface="华文新魏" panose="02010800040101010101" pitchFamily="2" charset="-122"/>
              </a:rPr>
              <a:t>大数的转换方法，记住几个常用的</a:t>
            </a:r>
            <a:r>
              <a:rPr lang="en-US" altLang="zh-CN" dirty="0">
                <a:latin typeface="华文新魏" panose="02010800040101010101" pitchFamily="2" charset="-122"/>
              </a:rPr>
              <a:t>2</a:t>
            </a:r>
            <a:r>
              <a:rPr lang="zh-CN" altLang="en-US" dirty="0">
                <a:latin typeface="华文新魏" panose="02010800040101010101" pitchFamily="2" charset="-122"/>
              </a:rPr>
              <a:t>的幂</a:t>
            </a:r>
            <a:endParaRPr lang="en-US" altLang="zh-CN" dirty="0">
              <a:latin typeface="华文新魏" panose="02010800040101010101" pitchFamily="2" charset="-122"/>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p>
          <a:p>
            <a:pPr lvl="1" eaLnBrk="1" hangingPunct="1">
              <a:lnSpc>
                <a:spcPct val="150000"/>
              </a:lnSpc>
              <a:buClr>
                <a:schemeClr val="accent2"/>
              </a:buClr>
              <a:buNone/>
            </a:pPr>
            <a:r>
              <a:rPr lang="zh-CN" altLang="en-US" sz="2400" dirty="0">
                <a:solidFill>
                  <a:srgbClr val="0000FF"/>
                </a:solidFill>
                <a:latin typeface="华文新魏" panose="02010800040101010101" pitchFamily="2" charset="-122"/>
              </a:rPr>
              <a:t>更大的单位是多少？</a:t>
            </a:r>
          </a:p>
          <a:p>
            <a:pPr lvl="1" eaLnBrk="1" hangingPunct="1">
              <a:lnSpc>
                <a:spcPct val="150000"/>
              </a:lnSpc>
              <a:buClr>
                <a:schemeClr val="accent2"/>
              </a:buClr>
              <a:buNone/>
            </a:pP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50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a:t>
            </a:r>
            <a:r>
              <a:rPr lang="en-US" altLang="zh-CN" b="1" i="1" dirty="0">
                <a:solidFill>
                  <a:schemeClr val="accent2"/>
                </a:solidFill>
                <a:latin typeface="Segoe UI" panose="020B0502040204020203" pitchFamily="34" charset="0"/>
                <a:cs typeface="Segoe UI" panose="020B0502040204020203" pitchFamily="34" charset="0"/>
              </a:rPr>
              <a:t> Peta</a:t>
            </a:r>
            <a:r>
              <a:rPr lang="en-US" altLang="zh-CN" b="1" i="1" dirty="0">
                <a:solidFill>
                  <a:srgbClr val="0066FF"/>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 2</a:t>
            </a:r>
            <a:r>
              <a:rPr lang="en-US" altLang="zh-CN" b="1" i="1" baseline="50000" dirty="0">
                <a:latin typeface="Segoe UI" panose="020B0502040204020203" pitchFamily="34" charset="0"/>
                <a:cs typeface="Segoe UI" panose="020B0502040204020203" pitchFamily="34" charset="0"/>
              </a:rPr>
              <a:t>60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 </a:t>
            </a:r>
            <a:r>
              <a:rPr lang="en-US" altLang="zh-CN" b="1" i="1" dirty="0" err="1">
                <a:solidFill>
                  <a:schemeClr val="accent2"/>
                </a:solidFill>
                <a:latin typeface="Segoe UI" panose="020B0502040204020203" pitchFamily="34" charset="0"/>
                <a:cs typeface="Segoe UI" panose="020B0502040204020203" pitchFamily="34" charset="0"/>
              </a:rPr>
              <a:t>Exa</a:t>
            </a:r>
            <a:r>
              <a:rPr lang="en-US" altLang="zh-CN" b="1" i="1" dirty="0">
                <a:solidFill>
                  <a:srgbClr val="00FF00"/>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70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a:t>
            </a:r>
            <a:r>
              <a:rPr lang="en-US" altLang="zh-CN" b="1" i="1" dirty="0">
                <a:solidFill>
                  <a:schemeClr val="accent2"/>
                </a:solidFill>
                <a:latin typeface="Segoe UI" panose="020B0502040204020203" pitchFamily="34" charset="0"/>
                <a:cs typeface="Segoe UI" panose="020B0502040204020203" pitchFamily="34" charset="0"/>
              </a:rPr>
              <a:t> </a:t>
            </a:r>
            <a:r>
              <a:rPr lang="en-US" altLang="zh-CN" b="1" i="1" dirty="0" err="1">
                <a:solidFill>
                  <a:schemeClr val="accent2"/>
                </a:solidFill>
                <a:latin typeface="Segoe UI" panose="020B0502040204020203" pitchFamily="34" charset="0"/>
                <a:cs typeface="Segoe UI" panose="020B0502040204020203" pitchFamily="34" charset="0"/>
              </a:rPr>
              <a:t>Zetta</a:t>
            </a:r>
            <a:r>
              <a:rPr lang="en-US" altLang="zh-CN" b="1" i="1" dirty="0">
                <a:solidFill>
                  <a:schemeClr val="accent2"/>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80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 </a:t>
            </a:r>
            <a:r>
              <a:rPr lang="en-US" altLang="zh-CN" b="1" i="1" dirty="0" err="1">
                <a:solidFill>
                  <a:schemeClr val="accent2"/>
                </a:solidFill>
                <a:latin typeface="Segoe UI" panose="020B0502040204020203" pitchFamily="34" charset="0"/>
                <a:cs typeface="Segoe UI" panose="020B0502040204020203" pitchFamily="34" charset="0"/>
              </a:rPr>
              <a:t>Yotta</a:t>
            </a:r>
            <a:endParaRPr lang="en-US" altLang="zh-CN" b="1" i="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217" y="4061638"/>
            <a:ext cx="4205638" cy="1889788"/>
          </a:xfrm>
          <a:prstGeom prst="rect">
            <a:avLst/>
          </a:prstGeom>
        </p:spPr>
      </p:pic>
    </p:spTree>
    <p:extLst>
      <p:ext uri="{BB962C8B-B14F-4D97-AF65-F5344CB8AC3E}">
        <p14:creationId xmlns:p14="http://schemas.microsoft.com/office/powerpoint/2010/main" val="23864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130=128+2=</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p>
          <a:p>
            <a:pPr>
              <a:lnSpc>
                <a:spcPct val="150000"/>
              </a:lnSpc>
            </a:pPr>
            <a:r>
              <a:rPr lang="en-US" altLang="zh-CN" sz="2800" b="1" spc="300" dirty="0">
                <a:latin typeface="Consolas" panose="020B0609020204030204" pitchFamily="49" charset="0"/>
                <a:cs typeface="Segoe UI" panose="020B0502040204020203" pitchFamily="34" charset="0"/>
              </a:rPr>
              <a:t>65539= 65536+3 =10000000000000011</a:t>
            </a:r>
          </a:p>
          <a:p>
            <a:pPr>
              <a:lnSpc>
                <a:spcPct val="150000"/>
              </a:lnSpc>
            </a:pPr>
            <a:r>
              <a:rPr lang="en-US" altLang="zh-CN" sz="2800" b="1" spc="300" dirty="0">
                <a:latin typeface="Consolas" panose="020B0609020204030204" pitchFamily="49" charset="0"/>
                <a:cs typeface="Segoe UI" panose="020B0502040204020203" pitchFamily="34" charset="0"/>
              </a:rPr>
              <a:t>2010 = 2047-37=1111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1111-32-4-1</a:t>
            </a: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p>
          <a:p>
            <a:pPr>
              <a:lnSpc>
                <a:spcPct val="150000"/>
              </a:lnSpc>
            </a:pPr>
            <a:r>
              <a:rPr lang="en-US" altLang="zh-CN" sz="2800" b="1" spc="300" dirty="0">
                <a:latin typeface="Consolas" panose="020B0609020204030204" pitchFamily="49" charset="0"/>
                <a:cs typeface="Segoe UI" panose="020B0502040204020203" pitchFamily="34" charset="0"/>
              </a:rPr>
              <a:t>17/128=10001/10000000=0.0010001</a:t>
            </a: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extLst>
      <p:ext uri="{BB962C8B-B14F-4D97-AF65-F5344CB8AC3E}">
        <p14:creationId xmlns:p14="http://schemas.microsoft.com/office/powerpoint/2010/main" val="21475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2.1 </a:t>
            </a:r>
            <a:r>
              <a:rPr lang="zh-CN" altLang="en-US" b="1" dirty="0">
                <a:solidFill>
                  <a:srgbClr val="C00000"/>
                </a:solidFill>
              </a:rPr>
              <a:t>非数值数据表示法</a:t>
            </a:r>
          </a:p>
          <a:p>
            <a:pPr eaLnBrk="1" hangingPunct="1">
              <a:lnSpc>
                <a:spcPct val="150000"/>
              </a:lnSpc>
              <a:defRPr/>
            </a:pPr>
            <a:r>
              <a:rPr lang="en-US" altLang="zh-CN" dirty="0"/>
              <a:t>2.2 </a:t>
            </a:r>
            <a:r>
              <a:rPr lang="zh-CN" altLang="en-US" dirty="0"/>
              <a:t>数值数据表示法</a:t>
            </a:r>
          </a:p>
          <a:p>
            <a:pPr eaLnBrk="1" hangingPunct="1">
              <a:lnSpc>
                <a:spcPct val="150000"/>
              </a:lnSpc>
              <a:defRPr/>
            </a:pPr>
            <a:r>
              <a:rPr lang="en-US" altLang="zh-CN" dirty="0"/>
              <a:t>2.3 </a:t>
            </a:r>
            <a:r>
              <a:rPr lang="zh-CN" altLang="en-US"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16412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dirty="0">
                <a:latin typeface="Segoe UI" panose="020B0502040204020203" pitchFamily="34" charset="0"/>
                <a:cs typeface="Segoe UI" panose="020B0502040204020203" pitchFamily="34" charset="0"/>
              </a:rPr>
              <a:t>1TB=??? </a:t>
            </a:r>
            <a:r>
              <a:rPr lang="en-US" altLang="zh-CN" i="1" dirty="0">
                <a:latin typeface="Segoe UI" panose="020B0502040204020203" pitchFamily="34" charset="0"/>
                <a:cs typeface="Segoe UI" panose="020B0502040204020203" pitchFamily="34" charset="0"/>
              </a:rPr>
              <a:t>Byte  </a:t>
            </a: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p>
          <a:p>
            <a:r>
              <a:rPr lang="en-US" altLang="zh-CN" dirty="0">
                <a:latin typeface="Segoe UI" panose="020B0502040204020203" pitchFamily="34" charset="0"/>
                <a:cs typeface="Segoe UI" panose="020B0502040204020203" pitchFamily="34" charset="0"/>
              </a:rPr>
              <a:t>1Mbits/s = ???</a:t>
            </a: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p>
          <a:p>
            <a:r>
              <a:rPr lang="zh-CN" altLang="en-US" dirty="0">
                <a:latin typeface="华文新魏" panose="02010800040101010101" pitchFamily="2" charset="-122"/>
              </a:rPr>
              <a:t>硬盘厂商及通讯行业是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074245" y="3761773"/>
            <a:ext cx="8468421" cy="2725173"/>
          </a:xfrm>
          <a:prstGeom prst="rect">
            <a:avLst/>
          </a:prstGeom>
          <a:noFill/>
          <a:ln w="9525">
            <a:noFill/>
            <a:miter lim="800000"/>
            <a:headEnd/>
            <a:tailEnd/>
          </a:ln>
        </p:spPr>
      </p:pic>
    </p:spTree>
    <p:extLst>
      <p:ext uri="{BB962C8B-B14F-4D97-AF65-F5344CB8AC3E}">
        <p14:creationId xmlns:p14="http://schemas.microsoft.com/office/powerpoint/2010/main" val="13023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p>
          <a:p>
            <a:r>
              <a:rPr lang="en-US" altLang="zh-CN" dirty="0"/>
              <a:t>2</a:t>
            </a:r>
            <a:r>
              <a:rPr lang="en-US" altLang="zh-CN" baseline="70000" dirty="0"/>
              <a:t>34 </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92" y="3154898"/>
            <a:ext cx="5563829" cy="3015610"/>
          </a:xfrm>
          <a:prstGeom prst="rect">
            <a:avLst/>
          </a:prstGeom>
          <a:noFill/>
          <a:ln w="9525">
            <a:noFill/>
            <a:miter lim="800000"/>
            <a:headEnd/>
            <a:tailEnd/>
          </a:ln>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159" y="4428224"/>
            <a:ext cx="3877375" cy="1742284"/>
          </a:xfrm>
          <a:prstGeom prst="rect">
            <a:avLst/>
          </a:prstGeom>
        </p:spPr>
      </p:pic>
    </p:spTree>
    <p:extLst>
      <p:ext uri="{BB962C8B-B14F-4D97-AF65-F5344CB8AC3E}">
        <p14:creationId xmlns:p14="http://schemas.microsoft.com/office/powerpoint/2010/main" val="138483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dirty="0"/>
              <a:t>计算机数值数据表示的特点</a:t>
            </a:r>
          </a:p>
          <a:p>
            <a:pPr eaLnBrk="1" hangingPunct="1">
              <a:lnSpc>
                <a:spcPct val="150000"/>
              </a:lnSpc>
            </a:pPr>
            <a:r>
              <a:rPr lang="zh-CN" altLang="en-US" dirty="0"/>
              <a:t>进位制数</a:t>
            </a:r>
          </a:p>
          <a:p>
            <a:pPr eaLnBrk="1" hangingPunct="1">
              <a:lnSpc>
                <a:spcPct val="150000"/>
              </a:lnSpc>
            </a:pPr>
            <a:r>
              <a:rPr lang="zh-CN" altLang="en-US" b="1" dirty="0">
                <a:solidFill>
                  <a:srgbClr val="C00000"/>
                </a:solidFill>
              </a:rPr>
              <a:t>数的定点、浮点表示</a:t>
            </a:r>
          </a:p>
          <a:p>
            <a:pPr eaLnBrk="1" hangingPunct="1">
              <a:lnSpc>
                <a:spcPct val="150000"/>
              </a:lnSpc>
            </a:pPr>
            <a:r>
              <a:rPr lang="zh-CN" altLang="en-US" dirty="0"/>
              <a:t>机器数</a:t>
            </a:r>
          </a:p>
          <a:p>
            <a:endParaRPr lang="zh-CN" altLang="en-US" dirty="0"/>
          </a:p>
        </p:txBody>
      </p:sp>
    </p:spTree>
    <p:extLst>
      <p:ext uri="{BB962C8B-B14F-4D97-AF65-F5344CB8AC3E}">
        <p14:creationId xmlns:p14="http://schemas.microsoft.com/office/powerpoint/2010/main" val="356865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2.2.1 </a:t>
            </a:r>
            <a:r>
              <a:rPr lang="zh-CN" altLang="en-US" dirty="0"/>
              <a:t>数的定点、浮点表示方法</a:t>
            </a:r>
          </a:p>
        </p:txBody>
      </p:sp>
      <p:sp>
        <p:nvSpPr>
          <p:cNvPr id="3" name="内容占位符 2"/>
          <p:cNvSpPr>
            <a:spLocks noGrp="1"/>
          </p:cNvSpPr>
          <p:nvPr>
            <p:ph idx="1"/>
          </p:nvPr>
        </p:nvSpPr>
        <p:spPr/>
        <p:txBody>
          <a:bodyPr/>
          <a:lstStyle/>
          <a:p>
            <a:pPr eaLnBrk="1" hangingPunct="1">
              <a:lnSpc>
                <a:spcPct val="150000"/>
              </a:lnSpc>
            </a:pPr>
            <a:r>
              <a:rPr lang="zh-CN" altLang="en-US" dirty="0"/>
              <a:t>定点表示 </a:t>
            </a:r>
            <a:r>
              <a:rPr lang="en-US" altLang="zh-CN" dirty="0"/>
              <a:t>(</a:t>
            </a:r>
            <a:r>
              <a:rPr lang="zh-CN" altLang="en-US" dirty="0"/>
              <a:t>小数点位置固定的数</a:t>
            </a:r>
            <a:r>
              <a:rPr lang="en-US" altLang="zh-CN" dirty="0"/>
              <a:t>)</a:t>
            </a:r>
          </a:p>
          <a:p>
            <a:pPr lvl="1" eaLnBrk="1" hangingPunct="1">
              <a:lnSpc>
                <a:spcPct val="150000"/>
              </a:lnSpc>
            </a:pPr>
            <a:r>
              <a:rPr lang="zh-CN" altLang="en-US" dirty="0"/>
              <a:t>定点整数</a:t>
            </a:r>
          </a:p>
          <a:p>
            <a:pPr lvl="1" eaLnBrk="1" hangingPunct="1">
              <a:lnSpc>
                <a:spcPct val="150000"/>
              </a:lnSpc>
            </a:pPr>
            <a:r>
              <a:rPr lang="zh-CN" altLang="en-US" dirty="0"/>
              <a:t>定点小数</a:t>
            </a:r>
          </a:p>
          <a:p>
            <a:pPr lvl="1" eaLnBrk="1" hangingPunct="1">
              <a:lnSpc>
                <a:spcPct val="150000"/>
              </a:lnSpc>
            </a:pPr>
            <a:r>
              <a:rPr lang="zh-CN" altLang="en-US" dirty="0"/>
              <a:t>仅能表示纯小数及纯整数</a:t>
            </a:r>
          </a:p>
          <a:p>
            <a:pPr eaLnBrk="1" hangingPunct="1">
              <a:lnSpc>
                <a:spcPct val="150000"/>
              </a:lnSpc>
            </a:pPr>
            <a:r>
              <a:rPr lang="zh-CN" altLang="en-US" dirty="0"/>
              <a:t>浮点表示（解决小数点问题）</a:t>
            </a:r>
          </a:p>
          <a:p>
            <a:pPr eaLnBrk="1" hangingPunct="1">
              <a:lnSpc>
                <a:spcPct val="150000"/>
              </a:lnSpc>
            </a:pPr>
            <a:r>
              <a:rPr lang="zh-CN" altLang="en-US" dirty="0"/>
              <a:t>机器数？（解决符号问题）</a:t>
            </a:r>
            <a:endParaRPr lang="en-US" altLang="zh-CN" dirty="0"/>
          </a:p>
          <a:p>
            <a:endParaRPr lang="zh-CN" altLang="en-US" dirty="0"/>
          </a:p>
        </p:txBody>
      </p:sp>
    </p:spTree>
    <p:extLst>
      <p:ext uri="{BB962C8B-B14F-4D97-AF65-F5344CB8AC3E}">
        <p14:creationId xmlns:p14="http://schemas.microsoft.com/office/powerpoint/2010/main" val="1921625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187077"/>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321881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C6830-A64C-4078-B27A-96FFD59A7C53}"/>
              </a:ext>
            </a:extLst>
          </p:cNvPr>
          <p:cNvSpPr>
            <a:spLocks noGrp="1"/>
          </p:cNvSpPr>
          <p:nvPr>
            <p:ph type="title"/>
          </p:nvPr>
        </p:nvSpPr>
        <p:spPr/>
        <p:txBody>
          <a:bodyPr/>
          <a:lstStyle/>
          <a:p>
            <a:r>
              <a:rPr lang="zh-CN" altLang="zh-CN" dirty="0"/>
              <a:t>定点整数</a:t>
            </a:r>
            <a:endParaRPr lang="zh-CN" altLang="en-US" dirty="0"/>
          </a:p>
        </p:txBody>
      </p:sp>
      <p:grpSp>
        <p:nvGrpSpPr>
          <p:cNvPr id="4" name="Group 3">
            <a:extLst>
              <a:ext uri="{FF2B5EF4-FFF2-40B4-BE49-F238E27FC236}">
                <a16:creationId xmlns:a16="http://schemas.microsoft.com/office/drawing/2014/main" id="{3A1832B8-1DFB-46C4-ACED-2EE1063D9B59}"/>
              </a:ext>
            </a:extLst>
          </p:cNvPr>
          <p:cNvGrpSpPr>
            <a:grpSpLocks/>
          </p:cNvGrpSpPr>
          <p:nvPr/>
        </p:nvGrpSpPr>
        <p:grpSpPr bwMode="auto">
          <a:xfrm>
            <a:off x="1676400" y="2710904"/>
            <a:ext cx="2001838" cy="1009650"/>
            <a:chOff x="0" y="0"/>
            <a:chExt cx="1261" cy="636"/>
          </a:xfrm>
        </p:grpSpPr>
        <p:sp>
          <p:nvSpPr>
            <p:cNvPr id="5" name="Rectangle 4">
              <a:extLst>
                <a:ext uri="{FF2B5EF4-FFF2-40B4-BE49-F238E27FC236}">
                  <a16:creationId xmlns:a16="http://schemas.microsoft.com/office/drawing/2014/main" id="{A97DE0B9-977E-43C1-A343-703403470500}"/>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id="{2D4F9906-C05E-42CE-8259-9F78DAD28B24}"/>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id="{2D0C5F79-5B90-415D-8F0F-136D5335D6C5}"/>
              </a:ext>
            </a:extLst>
          </p:cNvPr>
          <p:cNvGrpSpPr>
            <a:grpSpLocks/>
          </p:cNvGrpSpPr>
          <p:nvPr/>
        </p:nvGrpSpPr>
        <p:grpSpPr bwMode="auto">
          <a:xfrm>
            <a:off x="7441407" y="2925217"/>
            <a:ext cx="2592388" cy="793750"/>
            <a:chOff x="0" y="0"/>
            <a:chExt cx="1633" cy="500"/>
          </a:xfrm>
        </p:grpSpPr>
        <p:sp>
          <p:nvSpPr>
            <p:cNvPr id="8" name="Rectangle 7">
              <a:extLst>
                <a:ext uri="{FF2B5EF4-FFF2-40B4-BE49-F238E27FC236}">
                  <a16:creationId xmlns:a16="http://schemas.microsoft.com/office/drawing/2014/main" id="{E83B8B93-9F9C-442B-BC47-706DF3097350}"/>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id="{7417247E-FCAF-4F2D-93A0-1C77F753D4AE}"/>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6A8C17CD-258B-4388-8B2F-EA89691F033B}"/>
              </a:ext>
            </a:extLst>
          </p:cNvPr>
          <p:cNvGrpSpPr>
            <a:grpSpLocks/>
          </p:cNvGrpSpPr>
          <p:nvPr/>
        </p:nvGrpSpPr>
        <p:grpSpPr bwMode="auto">
          <a:xfrm>
            <a:off x="4183064" y="2925217"/>
            <a:ext cx="4098924" cy="793750"/>
            <a:chOff x="0" y="0"/>
            <a:chExt cx="2768" cy="500"/>
          </a:xfrm>
        </p:grpSpPr>
        <p:sp>
          <p:nvSpPr>
            <p:cNvPr id="11" name="AutoShape 10">
              <a:extLst>
                <a:ext uri="{FF2B5EF4-FFF2-40B4-BE49-F238E27FC236}">
                  <a16:creationId xmlns:a16="http://schemas.microsoft.com/office/drawing/2014/main" id="{643BFAC2-C6EB-4375-B9EE-F73133A28A78}"/>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1DE61E06-A4C9-4A8E-B249-BA8D847DA47B}"/>
                </a:ext>
              </a:extLst>
            </p:cNvPr>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id="{959EDAD4-AD3B-4EC3-8C32-B8565BD32A6A}"/>
              </a:ext>
            </a:extLst>
          </p:cNvPr>
          <p:cNvGrpSpPr>
            <a:grpSpLocks/>
          </p:cNvGrpSpPr>
          <p:nvPr/>
        </p:nvGrpSpPr>
        <p:grpSpPr bwMode="auto">
          <a:xfrm>
            <a:off x="3243264" y="2279104"/>
            <a:ext cx="5184775" cy="647700"/>
            <a:chOff x="0" y="0"/>
            <a:chExt cx="3266" cy="408"/>
          </a:xfrm>
        </p:grpSpPr>
        <p:sp>
          <p:nvSpPr>
            <p:cNvPr id="14" name="Rectangle 15">
              <a:extLst>
                <a:ext uri="{FF2B5EF4-FFF2-40B4-BE49-F238E27FC236}">
                  <a16:creationId xmlns:a16="http://schemas.microsoft.com/office/drawing/2014/main" id="{7D3D64A5-C5E0-4DF1-819E-B1199B7A461C}"/>
                </a:ext>
              </a:extLst>
            </p:cNvPr>
            <p:cNvSpPr>
              <a:spLocks noChangeArrowheads="1"/>
            </p:cNvSpPr>
            <p:nvPr/>
          </p:nvSpPr>
          <p:spPr bwMode="auto">
            <a:xfrm>
              <a:off x="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id="{1BB24D2D-8699-459F-9CF3-2F288D79471B}"/>
                </a:ext>
              </a:extLst>
            </p:cNvPr>
            <p:cNvSpPr>
              <a:spLocks noChangeArrowheads="1"/>
            </p:cNvSpPr>
            <p:nvPr/>
          </p:nvSpPr>
          <p:spPr bwMode="auto">
            <a:xfrm>
              <a:off x="49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id="{B41EDD5E-04C4-4E9F-900B-8D7127B3BEB3}"/>
                </a:ext>
              </a:extLst>
            </p:cNvPr>
            <p:cNvSpPr>
              <a:spLocks noChangeArrowheads="1"/>
            </p:cNvSpPr>
            <p:nvPr/>
          </p:nvSpPr>
          <p:spPr bwMode="auto">
            <a:xfrm>
              <a:off x="89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id="{62B0C37A-4405-44BA-8DB6-8C9E249B6DF3}"/>
                </a:ext>
              </a:extLst>
            </p:cNvPr>
            <p:cNvSpPr>
              <a:spLocks noChangeArrowheads="1"/>
            </p:cNvSpPr>
            <p:nvPr/>
          </p:nvSpPr>
          <p:spPr bwMode="auto">
            <a:xfrm>
              <a:off x="1286"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id="{A809C728-D463-411D-B833-4F430F6480EA}"/>
                </a:ext>
              </a:extLst>
            </p:cNvPr>
            <p:cNvSpPr>
              <a:spLocks noChangeArrowheads="1"/>
            </p:cNvSpPr>
            <p:nvPr/>
          </p:nvSpPr>
          <p:spPr bwMode="auto">
            <a:xfrm>
              <a:off x="1682"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id="{E0533A97-AEA4-424A-91B3-85F98EF9AB79}"/>
                </a:ext>
              </a:extLst>
            </p:cNvPr>
            <p:cNvSpPr>
              <a:spLocks noChangeArrowheads="1"/>
            </p:cNvSpPr>
            <p:nvPr/>
          </p:nvSpPr>
          <p:spPr bwMode="auto">
            <a:xfrm>
              <a:off x="2078"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id="{F8204D31-2DEC-4E70-A417-176E64573DEE}"/>
                </a:ext>
              </a:extLst>
            </p:cNvPr>
            <p:cNvSpPr>
              <a:spLocks noChangeArrowheads="1"/>
            </p:cNvSpPr>
            <p:nvPr/>
          </p:nvSpPr>
          <p:spPr bwMode="auto">
            <a:xfrm>
              <a:off x="247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id="{8CC86746-57C3-4407-8D93-E07F684ED669}"/>
                </a:ext>
              </a:extLst>
            </p:cNvPr>
            <p:cNvSpPr>
              <a:spLocks noChangeArrowheads="1"/>
            </p:cNvSpPr>
            <p:nvPr/>
          </p:nvSpPr>
          <p:spPr bwMode="auto">
            <a:xfrm>
              <a:off x="396" y="0"/>
              <a:ext cx="98"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id="{2A261D2E-C549-47CE-94C1-1B00A95199A7}"/>
                </a:ext>
              </a:extLst>
            </p:cNvPr>
            <p:cNvSpPr>
              <a:spLocks noChangeArrowheads="1"/>
            </p:cNvSpPr>
            <p:nvPr/>
          </p:nvSpPr>
          <p:spPr bwMode="auto">
            <a:xfrm>
              <a:off x="287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id="{FDBE780E-8113-41CA-B57F-5F360E291218}"/>
              </a:ext>
            </a:extLst>
          </p:cNvPr>
          <p:cNvGrpSpPr>
            <a:grpSpLocks/>
          </p:cNvGrpSpPr>
          <p:nvPr/>
        </p:nvGrpSpPr>
        <p:grpSpPr bwMode="auto">
          <a:xfrm>
            <a:off x="2356800" y="4430993"/>
            <a:ext cx="5184775" cy="647700"/>
            <a:chOff x="0" y="0"/>
            <a:chExt cx="3266" cy="408"/>
          </a:xfrm>
        </p:grpSpPr>
        <p:sp>
          <p:nvSpPr>
            <p:cNvPr id="24" name="Rectangle 25">
              <a:extLst>
                <a:ext uri="{FF2B5EF4-FFF2-40B4-BE49-F238E27FC236}">
                  <a16:creationId xmlns:a16="http://schemas.microsoft.com/office/drawing/2014/main" id="{C63B3B39-E552-4470-A304-37260E014DE4}"/>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id="{159C1850-334A-4788-9AEA-EF3CCE2DBE2F}"/>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id="{D575A19C-47F7-47B7-943D-AD4075AC78C1}"/>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id="{CC95EF3D-C1A7-43BA-938C-FA248F4CC68D}"/>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id="{7EDF5253-710A-4609-8080-55F7D99401A4}"/>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id="{3B2C6580-D493-42E1-A122-7BF68AF0D4B9}"/>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id="{5EF9CB4C-C936-4016-80DF-8471B289C245}"/>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id="{0C28FED4-FCD3-458B-A54C-C51EFA62785C}"/>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id="{B9A62CB5-91AD-4C4B-AD98-53DBC924BFE8}"/>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id="{266B1577-2C26-484C-939C-6DEA2E069ED9}"/>
              </a:ext>
            </a:extLst>
          </p:cNvPr>
          <p:cNvGrpSpPr>
            <a:grpSpLocks/>
          </p:cNvGrpSpPr>
          <p:nvPr/>
        </p:nvGrpSpPr>
        <p:grpSpPr bwMode="auto">
          <a:xfrm>
            <a:off x="4804725" y="5391430"/>
            <a:ext cx="5184775" cy="647700"/>
            <a:chOff x="0" y="0"/>
            <a:chExt cx="3266" cy="408"/>
          </a:xfrm>
        </p:grpSpPr>
        <p:sp>
          <p:nvSpPr>
            <p:cNvPr id="34" name="Rectangle 35">
              <a:extLst>
                <a:ext uri="{FF2B5EF4-FFF2-40B4-BE49-F238E27FC236}">
                  <a16:creationId xmlns:a16="http://schemas.microsoft.com/office/drawing/2014/main" id="{4589E614-4CC1-40E8-90EB-E37F3BCCA2D2}"/>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id="{02117DED-D8E7-4E5C-80D6-E1D49C55C136}"/>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id="{05F196BB-64E4-459C-8786-4FFD007F5CBD}"/>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id="{536926EB-A312-4133-95F5-3CB80C267480}"/>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id="{A1DBF680-9E94-4BBE-9ADA-8BD16EA8982C}"/>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id="{3251CAA8-3146-42FC-B292-528233573EB5}"/>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id="{35922E15-F431-400F-8A0F-4D12ACC39B9D}"/>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id="{5CEDFFDA-A4B5-4445-903F-0C2004F1EE83}"/>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id="{527D4F33-CEF2-4516-892F-675F2401A4F2}"/>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id="{6FDF337B-EC9D-497B-B300-7D7080094DAF}"/>
              </a:ext>
            </a:extLst>
          </p:cNvPr>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p>
        </p:txBody>
      </p:sp>
      <p:sp>
        <p:nvSpPr>
          <p:cNvPr id="44" name="Rectangle 46">
            <a:extLst>
              <a:ext uri="{FF2B5EF4-FFF2-40B4-BE49-F238E27FC236}">
                <a16:creationId xmlns:a16="http://schemas.microsoft.com/office/drawing/2014/main" id="{1B956719-9F6E-42C7-B653-02D447782EED}"/>
              </a:ext>
            </a:extLst>
          </p:cNvPr>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p>
        </p:txBody>
      </p:sp>
      <p:sp>
        <p:nvSpPr>
          <p:cNvPr id="45" name="AutoShape 12">
            <a:extLst>
              <a:ext uri="{FF2B5EF4-FFF2-40B4-BE49-F238E27FC236}">
                <a16:creationId xmlns:a16="http://schemas.microsoft.com/office/drawing/2014/main" id="{6B86E195-62BC-4345-9CE9-79DDE39B15CA}"/>
              </a:ext>
            </a:extLst>
          </p:cNvPr>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
        <p:nvSpPr>
          <p:cNvPr id="46" name="AutoShape 13">
            <a:extLst>
              <a:ext uri="{FF2B5EF4-FFF2-40B4-BE49-F238E27FC236}">
                <a16:creationId xmlns:a16="http://schemas.microsoft.com/office/drawing/2014/main" id="{BAD96BC7-7CB9-456E-95ED-A11FAB76A1B4}"/>
              </a:ext>
            </a:extLst>
          </p:cNvPr>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Tree>
    <p:extLst>
      <p:ext uri="{BB962C8B-B14F-4D97-AF65-F5344CB8AC3E}">
        <p14:creationId xmlns:p14="http://schemas.microsoft.com/office/powerpoint/2010/main" val="398963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1"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ppt_x"/>
                                          </p:val>
                                        </p:tav>
                                        <p:tav tm="100000">
                                          <p:val>
                                            <p:strVal val="#ppt_x"/>
                                          </p:val>
                                        </p:tav>
                                      </p:tavLst>
                                    </p:anim>
                                    <p:anim calcmode="lin" valueType="num">
                                      <p:cBhvr additive="base">
                                        <p:cTn id="5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P spid="46" grpId="1"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6293F-421A-455D-A75E-B969897C408C}"/>
              </a:ext>
            </a:extLst>
          </p:cNvPr>
          <p:cNvSpPr>
            <a:spLocks noGrp="1"/>
          </p:cNvSpPr>
          <p:nvPr>
            <p:ph type="title"/>
          </p:nvPr>
        </p:nvSpPr>
        <p:spPr/>
        <p:txBody>
          <a:bodyPr/>
          <a:lstStyle/>
          <a:p>
            <a:r>
              <a:rPr lang="zh-CN" altLang="zh-CN" dirty="0"/>
              <a:t>定点小数</a:t>
            </a:r>
            <a:endParaRPr lang="zh-CN" altLang="en-US" dirty="0"/>
          </a:p>
        </p:txBody>
      </p:sp>
      <p:grpSp>
        <p:nvGrpSpPr>
          <p:cNvPr id="4" name="Group 3">
            <a:extLst>
              <a:ext uri="{FF2B5EF4-FFF2-40B4-BE49-F238E27FC236}">
                <a16:creationId xmlns:a16="http://schemas.microsoft.com/office/drawing/2014/main" id="{511117B1-6935-4FC1-9CB6-727AA5B67E23}"/>
              </a:ext>
            </a:extLst>
          </p:cNvPr>
          <p:cNvGrpSpPr>
            <a:grpSpLocks/>
          </p:cNvGrpSpPr>
          <p:nvPr/>
        </p:nvGrpSpPr>
        <p:grpSpPr bwMode="auto">
          <a:xfrm>
            <a:off x="1981200" y="2729954"/>
            <a:ext cx="2001838" cy="1009650"/>
            <a:chOff x="0" y="0"/>
            <a:chExt cx="1261" cy="636"/>
          </a:xfrm>
        </p:grpSpPr>
        <p:sp>
          <p:nvSpPr>
            <p:cNvPr id="5" name="Rectangle 4">
              <a:extLst>
                <a:ext uri="{FF2B5EF4-FFF2-40B4-BE49-F238E27FC236}">
                  <a16:creationId xmlns:a16="http://schemas.microsoft.com/office/drawing/2014/main" id="{5C277DE3-E786-4360-AD76-05E6623B7C2E}"/>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id="{BA3E855C-7336-4227-A37D-6D4B7A5ACCBC}"/>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id="{612740C7-24B6-4896-88D8-C154CA1E30AD}"/>
              </a:ext>
            </a:extLst>
          </p:cNvPr>
          <p:cNvGrpSpPr>
            <a:grpSpLocks/>
          </p:cNvGrpSpPr>
          <p:nvPr/>
        </p:nvGrpSpPr>
        <p:grpSpPr bwMode="auto">
          <a:xfrm>
            <a:off x="3259139" y="2945854"/>
            <a:ext cx="2592387" cy="793750"/>
            <a:chOff x="0" y="0"/>
            <a:chExt cx="1633" cy="500"/>
          </a:xfrm>
        </p:grpSpPr>
        <p:sp>
          <p:nvSpPr>
            <p:cNvPr id="8" name="Rectangle 7">
              <a:extLst>
                <a:ext uri="{FF2B5EF4-FFF2-40B4-BE49-F238E27FC236}">
                  <a16:creationId xmlns:a16="http://schemas.microsoft.com/office/drawing/2014/main" id="{DCE85FFF-BEEE-442A-A709-42F16A2CBEEB}"/>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id="{CAC03792-5967-4D4F-9B8F-CEF8FB99799D}"/>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566142C5-988F-4394-8769-BBD7CFE3E2E3}"/>
              </a:ext>
            </a:extLst>
          </p:cNvPr>
          <p:cNvGrpSpPr>
            <a:grpSpLocks/>
          </p:cNvGrpSpPr>
          <p:nvPr/>
        </p:nvGrpSpPr>
        <p:grpSpPr bwMode="auto">
          <a:xfrm>
            <a:off x="4481514" y="3026765"/>
            <a:ext cx="4095327" cy="712788"/>
            <a:chOff x="0" y="0"/>
            <a:chExt cx="2768" cy="449"/>
          </a:xfrm>
        </p:grpSpPr>
        <p:sp>
          <p:nvSpPr>
            <p:cNvPr id="11" name="AutoShape 10">
              <a:extLst>
                <a:ext uri="{FF2B5EF4-FFF2-40B4-BE49-F238E27FC236}">
                  <a16:creationId xmlns:a16="http://schemas.microsoft.com/office/drawing/2014/main" id="{7524CB4A-BD7B-46D9-A975-3C2579E54B4C}"/>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CCE27E4A-55B0-4FC4-8235-ED5EBE2B8590}"/>
                </a:ext>
              </a:extLst>
            </p:cNvPr>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id="{5170CA31-6B93-41D7-888F-DB698CC71B1F}"/>
              </a:ext>
            </a:extLst>
          </p:cNvPr>
          <p:cNvGrpSpPr>
            <a:grpSpLocks/>
          </p:cNvGrpSpPr>
          <p:nvPr/>
        </p:nvGrpSpPr>
        <p:grpSpPr bwMode="auto">
          <a:xfrm>
            <a:off x="3548064" y="2298154"/>
            <a:ext cx="5184775" cy="647700"/>
            <a:chOff x="0" y="0"/>
            <a:chExt cx="3266" cy="408"/>
          </a:xfrm>
        </p:grpSpPr>
        <p:sp>
          <p:nvSpPr>
            <p:cNvPr id="14" name="Rectangle 15">
              <a:extLst>
                <a:ext uri="{FF2B5EF4-FFF2-40B4-BE49-F238E27FC236}">
                  <a16:creationId xmlns:a16="http://schemas.microsoft.com/office/drawing/2014/main" id="{C1F7E2CF-FFD1-407D-8092-35FC61667C7B}"/>
                </a:ext>
              </a:extLst>
            </p:cNvPr>
            <p:cNvSpPr>
              <a:spLocks noChangeArrowheads="1"/>
            </p:cNvSpPr>
            <p:nvPr/>
          </p:nvSpPr>
          <p:spPr bwMode="auto">
            <a:xfrm>
              <a:off x="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id="{64E4EEE3-8EF9-42E1-9DE5-12A16658535C}"/>
                </a:ext>
              </a:extLst>
            </p:cNvPr>
            <p:cNvSpPr>
              <a:spLocks noChangeArrowheads="1"/>
            </p:cNvSpPr>
            <p:nvPr/>
          </p:nvSpPr>
          <p:spPr bwMode="auto">
            <a:xfrm>
              <a:off x="49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id="{FE80ADA9-C150-4827-BDC5-C068D79B82C4}"/>
                </a:ext>
              </a:extLst>
            </p:cNvPr>
            <p:cNvSpPr>
              <a:spLocks noChangeArrowheads="1"/>
            </p:cNvSpPr>
            <p:nvPr/>
          </p:nvSpPr>
          <p:spPr bwMode="auto">
            <a:xfrm>
              <a:off x="89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id="{81E6CC8E-207C-46A5-9720-3F04DD84B0FA}"/>
                </a:ext>
              </a:extLst>
            </p:cNvPr>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id="{11FB56C8-B9FE-4FFF-ACAB-0BF502038C9C}"/>
                </a:ext>
              </a:extLst>
            </p:cNvPr>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id="{7F78B093-449D-41C9-942A-2F866788ADB1}"/>
                </a:ext>
              </a:extLst>
            </p:cNvPr>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id="{06CDE2EA-F2E2-4115-AC4B-269C1F9B45C3}"/>
                </a:ext>
              </a:extLst>
            </p:cNvPr>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id="{FCABD2E2-3F79-4E02-8B17-CEA043BD989D}"/>
                </a:ext>
              </a:extLst>
            </p:cNvPr>
            <p:cNvSpPr>
              <a:spLocks noChangeArrowheads="1"/>
            </p:cNvSpPr>
            <p:nvPr/>
          </p:nvSpPr>
          <p:spPr bwMode="auto">
            <a:xfrm>
              <a:off x="396" y="0"/>
              <a:ext cx="98"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id="{71F98404-AA36-4479-889C-5768807B58C8}"/>
                </a:ext>
              </a:extLst>
            </p:cNvPr>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id="{28754FED-D287-488A-8E63-2B346C6851F0}"/>
              </a:ext>
            </a:extLst>
          </p:cNvPr>
          <p:cNvGrpSpPr>
            <a:grpSpLocks/>
          </p:cNvGrpSpPr>
          <p:nvPr/>
        </p:nvGrpSpPr>
        <p:grpSpPr bwMode="auto">
          <a:xfrm>
            <a:off x="2175077" y="4446463"/>
            <a:ext cx="5184775" cy="647700"/>
            <a:chOff x="0" y="0"/>
            <a:chExt cx="3266" cy="408"/>
          </a:xfrm>
        </p:grpSpPr>
        <p:sp>
          <p:nvSpPr>
            <p:cNvPr id="24" name="Rectangle 25">
              <a:extLst>
                <a:ext uri="{FF2B5EF4-FFF2-40B4-BE49-F238E27FC236}">
                  <a16:creationId xmlns:a16="http://schemas.microsoft.com/office/drawing/2014/main" id="{0DC3ECB8-A3B7-41E6-8EE4-0542D9571F90}"/>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id="{66CF410A-4E9D-4781-9D81-52EDC4480B26}"/>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id="{53C3700E-5B0D-4036-9CB1-3EB88E1A7DDD}"/>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id="{9EEB8810-6666-47A6-BB24-EE1F46D9F405}"/>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id="{29260434-26DA-4A70-A8DE-5255D023408D}"/>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id="{D53EFA11-F162-43D4-847D-D73E731C1F56}"/>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id="{6251AAFF-15F5-4849-83E8-5FCD99C8FDC8}"/>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id="{0EC26AB3-22F6-4BF3-88E7-720B8D7AE725}"/>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id="{D65F08C1-347B-44A2-B1B2-B29402B21385}"/>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id="{84F81097-74AB-4204-9A00-3AA3BE0516B5}"/>
              </a:ext>
            </a:extLst>
          </p:cNvPr>
          <p:cNvGrpSpPr>
            <a:grpSpLocks/>
          </p:cNvGrpSpPr>
          <p:nvPr/>
        </p:nvGrpSpPr>
        <p:grpSpPr bwMode="auto">
          <a:xfrm>
            <a:off x="4761115" y="5365626"/>
            <a:ext cx="5184775" cy="647700"/>
            <a:chOff x="0" y="0"/>
            <a:chExt cx="3266" cy="408"/>
          </a:xfrm>
        </p:grpSpPr>
        <p:sp>
          <p:nvSpPr>
            <p:cNvPr id="34" name="Rectangle 35">
              <a:extLst>
                <a:ext uri="{FF2B5EF4-FFF2-40B4-BE49-F238E27FC236}">
                  <a16:creationId xmlns:a16="http://schemas.microsoft.com/office/drawing/2014/main" id="{F2C010C0-6D54-47F4-89AB-159294E7D214}"/>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id="{4583F8B9-583C-497E-BFFA-3F1433B723ED}"/>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id="{53958D97-D8BA-4ABC-9503-1782D9A4EC11}"/>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id="{5CFD9B70-8EAD-44B2-8A0F-8D81AF2BF8CD}"/>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id="{8583F48E-90E2-4FEC-AFC2-8F35A5C7BD22}"/>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id="{EB6BF5F6-D12D-4104-94DF-2BE36FDD5E28}"/>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id="{C4A0DA65-94D9-4BB5-A160-34D963F25267}"/>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id="{C44635C8-C861-4AEE-83E5-91BCCB7C8AFC}"/>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id="{09A45E4E-98A8-43DB-9532-2DC9595AD2B9}"/>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id="{B3F1ACD2-4699-41C3-AC96-30DEDADFDFDF}"/>
              </a:ext>
            </a:extLst>
          </p:cNvPr>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p>
        </p:txBody>
      </p:sp>
      <p:sp>
        <p:nvSpPr>
          <p:cNvPr id="44" name="Rectangle 46">
            <a:extLst>
              <a:ext uri="{FF2B5EF4-FFF2-40B4-BE49-F238E27FC236}">
                <a16:creationId xmlns:a16="http://schemas.microsoft.com/office/drawing/2014/main" id="{8B9C3C39-1788-425E-A11C-8082B6BAEB1D}"/>
              </a:ext>
            </a:extLst>
          </p:cNvPr>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p>
        </p:txBody>
      </p:sp>
      <p:sp>
        <p:nvSpPr>
          <p:cNvPr id="45" name="AutoShape 13">
            <a:extLst>
              <a:ext uri="{FF2B5EF4-FFF2-40B4-BE49-F238E27FC236}">
                <a16:creationId xmlns:a16="http://schemas.microsoft.com/office/drawing/2014/main" id="{78D3FA40-3F97-41F8-AC0A-5A6B3FDB13E4}"/>
              </a:ext>
            </a:extLst>
          </p:cNvPr>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
        <p:nvSpPr>
          <p:cNvPr id="46" name="AutoShape 12">
            <a:extLst>
              <a:ext uri="{FF2B5EF4-FFF2-40B4-BE49-F238E27FC236}">
                <a16:creationId xmlns:a16="http://schemas.microsoft.com/office/drawing/2014/main" id="{D22DB8C0-FEF8-4385-BEEE-9035405A0BD6}"/>
              </a:ext>
            </a:extLst>
          </p:cNvPr>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Tree>
    <p:extLst>
      <p:ext uri="{BB962C8B-B14F-4D97-AF65-F5344CB8AC3E}">
        <p14:creationId xmlns:p14="http://schemas.microsoft.com/office/powerpoint/2010/main" val="21950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计算机中数据如何存储？</a:t>
            </a:r>
            <a:endParaRPr lang="zh-CN" altLang="en-US" dirty="0"/>
          </a:p>
        </p:txBody>
      </p:sp>
      <p:sp>
        <p:nvSpPr>
          <p:cNvPr id="5" name="Rectangle 3"/>
          <p:cNvSpPr>
            <a:spLocks noChangeArrowheads="1"/>
          </p:cNvSpPr>
          <p:nvPr/>
        </p:nvSpPr>
        <p:spPr bwMode="auto">
          <a:xfrm>
            <a:off x="1284790" y="1214917"/>
            <a:ext cx="7847636" cy="4731039"/>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20000"/>
              </a:lnSpc>
            </a:pPr>
            <a:r>
              <a:rPr lang="en-US" altLang="zh-CN" sz="2600" b="1" kern="0" dirty="0">
                <a:latin typeface="Courier New" panose="02070309020205020404" pitchFamily="49" charset="0"/>
                <a:ea typeface="宋体" panose="02010600030101010101" pitchFamily="2" charset="-122"/>
                <a:cs typeface="Times New Roman" panose="02020603050405020304" pitchFamily="18" charset="0"/>
              </a:rPr>
              <a:t>1  </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2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3    </a:t>
            </a:r>
            <a:r>
              <a:rPr lang="en-US" altLang="zh-CN" sz="26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4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5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6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7    </a:t>
            </a:r>
            <a:r>
              <a:rPr lang="en-US" altLang="zh-CN" sz="26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marL="514350" indent="-514350">
              <a:lnSpc>
                <a:spcPct val="130000"/>
              </a:lnSpc>
              <a:buAutoNum type="arabicPlain" startAt="8"/>
            </a:pP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lnSpc>
                <a:spcPct val="130000"/>
              </a:lnSpc>
            </a:pP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7920497" y="2205047"/>
            <a:ext cx="30829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7920497" y="3716617"/>
            <a:ext cx="30702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7920497" y="2963872"/>
            <a:ext cx="3095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7920497" y="4522797"/>
            <a:ext cx="3070225"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 2"/>
          <p:cNvSpPr/>
          <p:nvPr/>
        </p:nvSpPr>
        <p:spPr>
          <a:xfrm>
            <a:off x="8858046" y="4559989"/>
            <a:ext cx="1980029" cy="400110"/>
          </a:xfrm>
          <a:prstGeom prst="rect">
            <a:avLst/>
          </a:prstGeom>
          <a:effectLst>
            <a:outerShdw blurRad="50800" dist="38100" dir="5400000" algn="t" rotWithShape="0">
              <a:prstClr val="black">
                <a:alpha val="40000"/>
              </a:prstClr>
            </a:outerShdw>
          </a:effec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机器数表示问题</a:t>
            </a:r>
          </a:p>
        </p:txBody>
      </p:sp>
    </p:spTree>
    <p:extLst>
      <p:ext uri="{BB962C8B-B14F-4D97-AF65-F5344CB8AC3E}">
        <p14:creationId xmlns:p14="http://schemas.microsoft.com/office/powerpoint/2010/main" val="15639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left)">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dirty="0"/>
              <a:t>计算机数值数据表示的特点</a:t>
            </a:r>
          </a:p>
          <a:p>
            <a:pPr eaLnBrk="1" hangingPunct="1">
              <a:lnSpc>
                <a:spcPct val="150000"/>
              </a:lnSpc>
            </a:pPr>
            <a:r>
              <a:rPr lang="zh-CN" altLang="en-US" dirty="0"/>
              <a:t>进位制数</a:t>
            </a:r>
          </a:p>
          <a:p>
            <a:pPr eaLnBrk="1" hangingPunct="1">
              <a:lnSpc>
                <a:spcPct val="150000"/>
              </a:lnSpc>
            </a:pPr>
            <a:r>
              <a:rPr lang="zh-CN" altLang="en-US" dirty="0"/>
              <a:t>数的定点、浮点表示</a:t>
            </a:r>
          </a:p>
          <a:p>
            <a:pPr eaLnBrk="1" hangingPunct="1">
              <a:lnSpc>
                <a:spcPct val="150000"/>
              </a:lnSpc>
            </a:pPr>
            <a:r>
              <a:rPr lang="zh-CN" altLang="en-US" b="1" dirty="0">
                <a:solidFill>
                  <a:srgbClr val="C00000"/>
                </a:solidFill>
              </a:rPr>
              <a:t>机器数</a:t>
            </a: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2993715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2.2.2 </a:t>
            </a:r>
            <a:r>
              <a:rPr lang="zh-CN" altLang="en-US" dirty="0"/>
              <a:t>机器数</a:t>
            </a:r>
            <a:r>
              <a:rPr lang="en-US" altLang="zh-CN" dirty="0"/>
              <a:t>/</a:t>
            </a:r>
            <a:r>
              <a:rPr lang="zh-CN" altLang="en-US" dirty="0"/>
              <a:t>机器码</a:t>
            </a:r>
          </a:p>
        </p:txBody>
      </p:sp>
      <p:sp>
        <p:nvSpPr>
          <p:cNvPr id="3" name="内容占位符 2"/>
          <p:cNvSpPr>
            <a:spLocks noGrp="1"/>
          </p:cNvSpPr>
          <p:nvPr>
            <p:ph idx="1"/>
          </p:nvPr>
        </p:nvSpPr>
        <p:spPr/>
        <p:txBody>
          <a:bodyPr/>
          <a:lstStyle/>
          <a:p>
            <a:pPr eaLnBrk="1" hangingPunct="1">
              <a:lnSpc>
                <a:spcPct val="135000"/>
              </a:lnSpc>
            </a:pPr>
            <a:r>
              <a:rPr lang="zh-CN" altLang="en-US" b="1" dirty="0"/>
              <a:t>真值 </a:t>
            </a:r>
            <a:r>
              <a:rPr lang="zh-CN" altLang="en-US" dirty="0"/>
              <a:t>   </a:t>
            </a:r>
            <a:r>
              <a:rPr lang="en-US" altLang="zh-CN" dirty="0"/>
              <a:t>(</a:t>
            </a:r>
            <a:r>
              <a:rPr lang="zh-CN" altLang="en-US" dirty="0"/>
              <a:t>书写用</a:t>
            </a:r>
            <a:r>
              <a:rPr lang="en-US" altLang="zh-CN" dirty="0"/>
              <a:t>)</a:t>
            </a:r>
          </a:p>
          <a:p>
            <a:pPr lvl="1" eaLnBrk="1" hangingPunct="1">
              <a:lnSpc>
                <a:spcPct val="135000"/>
              </a:lnSpc>
            </a:pPr>
            <a:r>
              <a:rPr lang="zh-CN" altLang="en-US" sz="2200" dirty="0"/>
              <a:t>将用</a:t>
            </a:r>
            <a:r>
              <a:rPr lang="en-US" altLang="zh-CN" sz="2200" dirty="0"/>
              <a:t>+ -</a:t>
            </a:r>
            <a:r>
              <a:rPr lang="zh-CN" altLang="en-US" sz="2200" dirty="0"/>
              <a:t>表示正负的二进制数称为符号数的真值</a:t>
            </a:r>
          </a:p>
          <a:p>
            <a:pPr eaLnBrk="1" hangingPunct="1">
              <a:lnSpc>
                <a:spcPct val="135000"/>
              </a:lnSpc>
            </a:pPr>
            <a:r>
              <a:rPr lang="zh-CN" altLang="en-US" dirty="0"/>
              <a:t>机器不能识别书写格式，计算机如何表示负数？</a:t>
            </a:r>
          </a:p>
          <a:p>
            <a:pPr eaLnBrk="1" hangingPunct="1">
              <a:lnSpc>
                <a:spcPct val="135000"/>
              </a:lnSpc>
            </a:pPr>
            <a:r>
              <a:rPr lang="zh-CN" altLang="en-US" b="1" dirty="0"/>
              <a:t>机器码</a:t>
            </a:r>
            <a:r>
              <a:rPr lang="zh-CN" altLang="en-US" dirty="0"/>
              <a:t>   </a:t>
            </a:r>
            <a:r>
              <a:rPr lang="en-US" altLang="zh-CN" dirty="0"/>
              <a:t>(</a:t>
            </a:r>
            <a:r>
              <a:rPr lang="zh-CN" altLang="en-US" dirty="0"/>
              <a:t>机器内部使用</a:t>
            </a:r>
            <a:r>
              <a:rPr lang="en-US" altLang="zh-CN" dirty="0"/>
              <a:t>)</a:t>
            </a:r>
          </a:p>
          <a:p>
            <a:pPr lvl="1" eaLnBrk="1" hangingPunct="1">
              <a:lnSpc>
                <a:spcPct val="135000"/>
              </a:lnSpc>
            </a:pPr>
            <a:r>
              <a:rPr lang="zh-CN" altLang="en-US" sz="2200" dirty="0"/>
              <a:t>将符号和数值一起编码表示的二进制数称为机器码</a:t>
            </a:r>
            <a:endParaRPr lang="en-US" altLang="zh-CN" sz="2200" dirty="0"/>
          </a:p>
          <a:p>
            <a:pPr eaLnBrk="1" hangingPunct="1">
              <a:lnSpc>
                <a:spcPct val="135000"/>
              </a:lnSpc>
            </a:pPr>
            <a:r>
              <a:rPr lang="zh-CN" altLang="en-US" dirty="0"/>
              <a:t>四种机器码</a:t>
            </a:r>
            <a:endParaRPr lang="en-US" altLang="zh-CN" dirty="0"/>
          </a:p>
          <a:p>
            <a:pPr lvl="1" eaLnBrk="1" hangingPunct="1"/>
            <a:r>
              <a:rPr lang="zh-CN" altLang="en-US" sz="2100" dirty="0"/>
              <a:t>原码 </a:t>
            </a:r>
            <a:r>
              <a:rPr lang="en-US" altLang="zh-CN" sz="2100" dirty="0"/>
              <a:t>Signed magnitude     </a:t>
            </a:r>
            <a:r>
              <a:rPr lang="zh-CN" altLang="en-US" sz="2100" dirty="0"/>
              <a:t>反码 </a:t>
            </a:r>
            <a:r>
              <a:rPr lang="en-US" altLang="zh-CN" sz="2100" dirty="0"/>
              <a:t>One’s complement</a:t>
            </a:r>
          </a:p>
          <a:p>
            <a:pPr lvl="1" eaLnBrk="1" hangingPunct="1"/>
            <a:r>
              <a:rPr lang="zh-CN" altLang="en-US" sz="2100" dirty="0"/>
              <a:t>补码 </a:t>
            </a:r>
            <a:r>
              <a:rPr lang="en-US" altLang="zh-CN" sz="2100" dirty="0"/>
              <a:t>Two’s complement  </a:t>
            </a:r>
            <a:r>
              <a:rPr lang="zh-CN" altLang="en-US" sz="2100" dirty="0"/>
              <a:t>移码 </a:t>
            </a:r>
            <a:r>
              <a:rPr lang="en-US" altLang="zh-CN" sz="2100" dirty="0"/>
              <a:t>Biased notation</a:t>
            </a:r>
          </a:p>
          <a:p>
            <a:pPr lvl="1" eaLnBrk="1" hangingPunct="1"/>
            <a:endParaRPr lang="en-US" altLang="zh-CN" sz="2100" dirty="0">
              <a:solidFill>
                <a:srgbClr val="000000"/>
              </a:solidFill>
            </a:endParaRPr>
          </a:p>
          <a:p>
            <a:endParaRPr lang="zh-CN" altLang="en-US" dirty="0"/>
          </a:p>
        </p:txBody>
      </p:sp>
      <p:sp>
        <p:nvSpPr>
          <p:cNvPr id="4" name="矩形 3"/>
          <p:cNvSpPr/>
          <p:nvPr/>
        </p:nvSpPr>
        <p:spPr>
          <a:xfrm>
            <a:off x="685800" y="5755168"/>
            <a:ext cx="10731500" cy="590931"/>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dirty="0">
                <a:latin typeface="微软雅黑" panose="020B0503020204020204" pitchFamily="34" charset="-122"/>
                <a:ea typeface="微软雅黑" panose="020B0503020204020204" pitchFamily="34" charset="-122"/>
              </a:rPr>
              <a:t>计算机内存中的某个</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位编码到底是什么编码？</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11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数据表示  </a:t>
            </a:r>
            <a:r>
              <a:rPr lang="en-US" altLang="zh-CN" dirty="0"/>
              <a:t>Data Representation </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非数值数据 </a:t>
            </a:r>
            <a:r>
              <a:rPr lang="en-US" altLang="zh-CN" dirty="0"/>
              <a:t>Qualitative               </a:t>
            </a:r>
          </a:p>
          <a:p>
            <a:pPr lvl="1">
              <a:lnSpc>
                <a:spcPct val="130000"/>
              </a:lnSpc>
            </a:pPr>
            <a:r>
              <a:rPr lang="en-US" altLang="zh-CN" dirty="0">
                <a:solidFill>
                  <a:srgbClr val="0000FF"/>
                </a:solidFill>
              </a:rPr>
              <a:t>C</a:t>
            </a:r>
            <a:r>
              <a:rPr lang="zh-CN" altLang="en-US" dirty="0">
                <a:solidFill>
                  <a:srgbClr val="0000FF"/>
                </a:solidFill>
              </a:rPr>
              <a:t>语言  </a:t>
            </a:r>
            <a:r>
              <a:rPr lang="en-US" altLang="zh-CN" dirty="0">
                <a:solidFill>
                  <a:srgbClr val="0000FF"/>
                </a:solidFill>
              </a:rPr>
              <a:t>char</a:t>
            </a:r>
            <a:r>
              <a:rPr lang="zh-CN" altLang="en-US" dirty="0">
                <a:solidFill>
                  <a:srgbClr val="0000FF"/>
                </a:solidFill>
              </a:rPr>
              <a:t>型</a:t>
            </a:r>
            <a:endParaRPr lang="en-US" altLang="zh-CN" dirty="0">
              <a:solidFill>
                <a:srgbClr val="0000FF"/>
              </a:solidFill>
            </a:endParaRPr>
          </a:p>
          <a:p>
            <a:pPr>
              <a:lnSpc>
                <a:spcPct val="130000"/>
              </a:lnSpc>
            </a:pPr>
            <a:r>
              <a:rPr lang="zh-CN" altLang="en-US" dirty="0"/>
              <a:t>数值数据    </a:t>
            </a:r>
            <a:r>
              <a:rPr lang="en-US" altLang="zh-CN" dirty="0"/>
              <a:t>Quantitative</a:t>
            </a:r>
          </a:p>
          <a:p>
            <a:pPr lvl="1">
              <a:lnSpc>
                <a:spcPct val="130000"/>
              </a:lnSpc>
            </a:pPr>
            <a:r>
              <a:rPr lang="zh-CN" altLang="en-US" dirty="0"/>
              <a:t>整数   </a:t>
            </a:r>
            <a:r>
              <a:rPr lang="en-US" altLang="zh-CN" dirty="0"/>
              <a:t>Integers</a:t>
            </a:r>
            <a:endParaRPr lang="en-US" altLang="zh-CN" dirty="0">
              <a:solidFill>
                <a:srgbClr val="0000FF"/>
              </a:solidFill>
            </a:endParaRPr>
          </a:p>
          <a:p>
            <a:pPr lvl="2">
              <a:lnSpc>
                <a:spcPct val="130000"/>
              </a:lnSpc>
            </a:pPr>
            <a:r>
              <a:rPr lang="en-US" altLang="zh-CN" dirty="0"/>
              <a:t>Signed / Unsigned</a:t>
            </a:r>
          </a:p>
          <a:p>
            <a:pPr lvl="2">
              <a:lnSpc>
                <a:spcPct val="130000"/>
              </a:lnSpc>
            </a:pPr>
            <a:r>
              <a:rPr lang="en-US" altLang="zh-CN" dirty="0"/>
              <a:t> </a:t>
            </a:r>
            <a:r>
              <a:rPr lang="en-US" altLang="zh-CN" dirty="0">
                <a:solidFill>
                  <a:srgbClr val="0000FF"/>
                </a:solidFill>
              </a:rPr>
              <a:t>C</a:t>
            </a:r>
            <a:r>
              <a:rPr lang="zh-CN" altLang="en-US" dirty="0">
                <a:solidFill>
                  <a:srgbClr val="0000FF"/>
                </a:solidFill>
              </a:rPr>
              <a:t>语言  </a:t>
            </a:r>
            <a:r>
              <a:rPr lang="en-US" altLang="zh-CN" dirty="0">
                <a:solidFill>
                  <a:srgbClr val="0000FF"/>
                </a:solidFill>
              </a:rPr>
              <a:t>short  </a:t>
            </a:r>
            <a:r>
              <a:rPr lang="en-US" altLang="zh-CN" dirty="0" err="1">
                <a:solidFill>
                  <a:srgbClr val="0000FF"/>
                </a:solidFill>
              </a:rPr>
              <a:t>int</a:t>
            </a:r>
            <a:r>
              <a:rPr lang="en-US" altLang="zh-CN" dirty="0">
                <a:solidFill>
                  <a:srgbClr val="0000FF"/>
                </a:solidFill>
              </a:rPr>
              <a:t>  long </a:t>
            </a:r>
            <a:r>
              <a:rPr lang="zh-CN" altLang="en-US" dirty="0">
                <a:solidFill>
                  <a:srgbClr val="0000FF"/>
                </a:solidFill>
              </a:rPr>
              <a:t>型</a:t>
            </a:r>
            <a:endParaRPr lang="en-US" altLang="zh-CN" dirty="0">
              <a:solidFill>
                <a:srgbClr val="0000FF"/>
              </a:solidFill>
            </a:endParaRPr>
          </a:p>
          <a:p>
            <a:pPr lvl="2">
              <a:lnSpc>
                <a:spcPct val="130000"/>
              </a:lnSpc>
            </a:pPr>
            <a:r>
              <a:rPr lang="en-US" altLang="zh-CN" dirty="0">
                <a:solidFill>
                  <a:srgbClr val="0000FF"/>
                </a:solidFill>
              </a:rPr>
              <a:t>int8_t     uint8_t     int16_t   uint16_t  int32_t   uint32_t   int64_t   uint64_t</a:t>
            </a:r>
            <a:endParaRPr lang="en-US" altLang="zh-CN" dirty="0"/>
          </a:p>
          <a:p>
            <a:pPr lvl="1">
              <a:lnSpc>
                <a:spcPct val="130000"/>
              </a:lnSpc>
            </a:pPr>
            <a:r>
              <a:rPr lang="zh-CN" altLang="en-US" dirty="0"/>
              <a:t>非整数  </a:t>
            </a:r>
            <a:r>
              <a:rPr lang="en-US" altLang="zh-CN" dirty="0"/>
              <a:t>Non-integers (Real)</a:t>
            </a:r>
          </a:p>
          <a:p>
            <a:pPr lvl="2">
              <a:lnSpc>
                <a:spcPct val="130000"/>
              </a:lnSpc>
            </a:pPr>
            <a:r>
              <a:rPr lang="en-US" altLang="zh-CN" dirty="0"/>
              <a:t>Signed / Unsigned</a:t>
            </a:r>
          </a:p>
          <a:p>
            <a:pPr lvl="2">
              <a:lnSpc>
                <a:spcPct val="130000"/>
              </a:lnSpc>
            </a:pPr>
            <a:r>
              <a:rPr lang="en-US" altLang="zh-CN" dirty="0">
                <a:solidFill>
                  <a:srgbClr val="0000FF"/>
                </a:solidFill>
              </a:rPr>
              <a:t>C</a:t>
            </a:r>
            <a:r>
              <a:rPr lang="zh-CN" altLang="en-US" dirty="0">
                <a:solidFill>
                  <a:srgbClr val="0000FF"/>
                </a:solidFill>
              </a:rPr>
              <a:t>语言  </a:t>
            </a:r>
            <a:r>
              <a:rPr lang="en-US" altLang="zh-CN" dirty="0">
                <a:solidFill>
                  <a:srgbClr val="0000FF"/>
                </a:solidFill>
              </a:rPr>
              <a:t>float double </a:t>
            </a:r>
            <a:r>
              <a:rPr lang="zh-CN" altLang="en-US" dirty="0">
                <a:solidFill>
                  <a:srgbClr val="0000FF"/>
                </a:solidFill>
              </a:rPr>
              <a:t>型</a:t>
            </a:r>
            <a:endParaRPr lang="en-US" altLang="zh-CN" dirty="0">
              <a:solidFill>
                <a:srgbClr val="0000FF"/>
              </a:solidFill>
            </a:endParaRPr>
          </a:p>
          <a:p>
            <a:pPr lvl="2">
              <a:lnSpc>
                <a:spcPct val="130000"/>
              </a:lnSpc>
            </a:pPr>
            <a:r>
              <a:rPr lang="zh-CN" altLang="en-US" dirty="0">
                <a:solidFill>
                  <a:srgbClr val="FF0000"/>
                </a:solidFill>
              </a:rPr>
              <a:t>汇编语言有无数据类型？</a:t>
            </a:r>
            <a:endParaRPr lang="zh-CN" altLang="en-US" dirty="0"/>
          </a:p>
        </p:txBody>
      </p:sp>
    </p:spTree>
    <p:extLst>
      <p:ext uri="{BB962C8B-B14F-4D97-AF65-F5344CB8AC3E}">
        <p14:creationId xmlns:p14="http://schemas.microsoft.com/office/powerpoint/2010/main" val="2872642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原码表示法（</a:t>
            </a:r>
            <a:r>
              <a:rPr lang="en-US" altLang="zh-CN" dirty="0"/>
              <a:t>Signed magnitude</a:t>
            </a:r>
            <a:r>
              <a:rPr lang="zh-CN" altLang="en-US" dirty="0"/>
              <a:t>）</a:t>
            </a:r>
          </a:p>
        </p:txBody>
      </p:sp>
      <p:sp>
        <p:nvSpPr>
          <p:cNvPr id="3" name="内容占位符 2"/>
          <p:cNvSpPr>
            <a:spLocks noGrp="1"/>
          </p:cNvSpPr>
          <p:nvPr>
            <p:ph idx="1"/>
          </p:nvPr>
        </p:nvSpPr>
        <p:spPr>
          <a:xfrm>
            <a:off x="487822" y="942764"/>
            <a:ext cx="10515599" cy="1648036"/>
          </a:xfrm>
        </p:spPr>
        <p:txBody>
          <a:bodyPr>
            <a:normAutofit/>
          </a:bodyPr>
          <a:lstStyle/>
          <a:p>
            <a:pPr eaLnBrk="1" hangingPunct="1"/>
            <a:r>
              <a:rPr lang="zh-CN" altLang="en-US" b="1" dirty="0"/>
              <a:t>增加符号位  </a:t>
            </a:r>
            <a:r>
              <a:rPr lang="en-US" altLang="zh-CN" dirty="0"/>
              <a:t>Add a sign bit  </a:t>
            </a:r>
          </a:p>
          <a:p>
            <a:pPr eaLnBrk="1" hangingPunct="1"/>
            <a:r>
              <a:rPr lang="zh-CN" altLang="en-US" dirty="0"/>
              <a:t>最高位为符号位，</a:t>
            </a:r>
            <a:r>
              <a:rPr lang="en-US" altLang="zh-CN" dirty="0"/>
              <a:t>0</a:t>
            </a:r>
            <a:r>
              <a:rPr lang="zh-CN" altLang="en-US" dirty="0"/>
              <a:t>：正，</a:t>
            </a:r>
            <a:r>
              <a:rPr lang="en-US" altLang="zh-CN" dirty="0"/>
              <a:t>1</a:t>
            </a:r>
            <a:r>
              <a:rPr lang="zh-CN" altLang="en-US" dirty="0"/>
              <a:t>：负，数值位不变</a:t>
            </a:r>
            <a:endParaRPr lang="en-US" altLang="zh-CN" dirty="0"/>
          </a:p>
          <a:p>
            <a:pPr lvl="1"/>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a:grpSpLocks/>
          </p:cNvGrpSpPr>
          <p:nvPr/>
        </p:nvGrpSpPr>
        <p:grpSpPr bwMode="auto">
          <a:xfrm>
            <a:off x="2775248" y="2658309"/>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16" name="AutoShape 5"/>
            <p:cNvSpPr>
              <a:spLocks/>
            </p:cNvSpPr>
            <p:nvPr/>
          </p:nvSpPr>
          <p:spPr bwMode="auto">
            <a:xfrm>
              <a:off x="819" y="200"/>
              <a:ext cx="29" cy="669"/>
            </a:xfrm>
            <a:prstGeom prst="leftBrace">
              <a:avLst>
                <a:gd name="adj1" fmla="val 126111"/>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a:grpSpLocks/>
          </p:cNvGrpSpPr>
          <p:nvPr/>
        </p:nvGrpSpPr>
        <p:grpSpPr bwMode="auto">
          <a:xfrm>
            <a:off x="2763569" y="4657265"/>
            <a:ext cx="5545138" cy="1606549"/>
            <a:chOff x="0" y="0"/>
            <a:chExt cx="3493" cy="1012"/>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原</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9" name="Text Box 8"/>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1- X              -1</a:t>
              </a:r>
              <a:r>
                <a:rPr lang="en-US" sz="2400" b="1" baseline="50000" dirty="0">
                  <a:solidFill>
                    <a:schemeClr val="accent2"/>
                  </a:solidFill>
                  <a:effectLst>
                    <a:outerShdw blurRad="38100" dist="38100" dir="2700000" algn="tl">
                      <a:srgbClr val="C0C0C0"/>
                    </a:outerShdw>
                  </a:effectLst>
                  <a:latin typeface="Tahoma" panose="020B0604030504040204" pitchFamily="34" charset="0"/>
                </a:rPr>
                <a:t> </a:t>
              </a:r>
              <a:r>
                <a:rPr lang="en-US" sz="1800" b="1" dirty="0">
                  <a:solidFill>
                    <a:schemeClr val="accent2"/>
                  </a:solidFill>
                  <a:effectLst>
                    <a:outerShdw blurRad="38100" dist="38100" dir="2700000" algn="tl">
                      <a:srgbClr val="C0C0C0"/>
                    </a:outerShdw>
                  </a:effectLst>
                  <a:latin typeface="Tahoma" panose="020B0604030504040204" pitchFamily="34" charset="0"/>
                </a:rPr>
                <a:t>&lt; </a:t>
              </a: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en-US" sz="1800" b="1" dirty="0">
                  <a:solidFill>
                    <a:schemeClr val="accent2"/>
                  </a:solidFill>
                  <a:effectLst>
                    <a:outerShdw blurRad="38100" dist="38100" dir="2700000" algn="tl">
                      <a:srgbClr val="C0C0C0"/>
                    </a:outerShdw>
                  </a:effectLst>
                  <a:latin typeface="Tahoma" panose="020B0604030504040204" pitchFamily="34" charset="0"/>
                </a:rPr>
                <a:t>≤ </a:t>
              </a:r>
              <a:r>
                <a:rPr lang="en-US" sz="2400" b="1" dirty="0">
                  <a:solidFill>
                    <a:schemeClr val="accent2"/>
                  </a:solidFill>
                  <a:effectLst>
                    <a:outerShdw blurRad="38100" dist="38100" dir="2700000" algn="tl">
                      <a:srgbClr val="C0C0C0"/>
                    </a:outerShdw>
                  </a:effectLst>
                  <a:latin typeface="Tahoma" panose="020B0604030504040204" pitchFamily="34" charset="0"/>
                </a:rPr>
                <a:t>0</a:t>
              </a:r>
            </a:p>
          </p:txBody>
        </p:sp>
        <p:sp>
          <p:nvSpPr>
            <p:cNvPr id="20" name="AutoShape 9"/>
            <p:cNvSpPr>
              <a:spLocks/>
            </p:cNvSpPr>
            <p:nvPr/>
          </p:nvSpPr>
          <p:spPr bwMode="auto">
            <a:xfrm>
              <a:off x="804" y="188"/>
              <a:ext cx="45" cy="681"/>
            </a:xfrm>
            <a:prstGeom prst="leftBrace">
              <a:avLst>
                <a:gd name="adj1" fmla="val 126111"/>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06072" y="323707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8106072" y="523193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6745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a:bodyPr>
          <a:lstStyle/>
          <a:p>
            <a:pPr eaLnBrk="1" hangingPunct="1"/>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chemeClr val="accent2"/>
                </a:solidFill>
                <a:latin typeface="Consolas" panose="020B0609020204030204" pitchFamily="49" charset="0"/>
              </a:rPr>
              <a:t>0.000…0</a:t>
            </a:r>
          </a:p>
          <a:p>
            <a:pPr eaLnBrk="1" hangingPunct="1"/>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u="sng" dirty="0">
                <a:solidFill>
                  <a:schemeClr val="accent2"/>
                </a:solidFill>
                <a:latin typeface="Consolas" panose="020B0609020204030204" pitchFamily="49" charset="0"/>
              </a:rPr>
              <a:t>1.000…0</a:t>
            </a: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1</a:t>
            </a:r>
            <a:r>
              <a:rPr lang="en-US" altLang="zh-CN" sz="3200" b="1" dirty="0">
                <a:latin typeface="Consolas" panose="020B0609020204030204" pitchFamily="49" charset="0"/>
              </a:rPr>
              <a:t>.1111</a:t>
            </a:r>
          </a:p>
          <a:p>
            <a:pPr eaLnBrk="1" hangingPunct="1"/>
            <a:r>
              <a:rPr lang="en-US" altLang="zh-CN" sz="3200" b="1" dirty="0">
                <a:latin typeface="Consolas" panose="020B0609020204030204" pitchFamily="49" charset="0"/>
              </a:rPr>
              <a:t>[ 0.1111]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0</a:t>
            </a:r>
            <a:r>
              <a:rPr lang="en-US" altLang="zh-CN" sz="3200" b="1" dirty="0">
                <a:latin typeface="Consolas" panose="020B0609020204030204" pitchFamily="49" charset="0"/>
              </a:rPr>
              <a:t>.1111</a:t>
            </a:r>
          </a:p>
          <a:p>
            <a:pPr eaLnBrk="1" hangingPunct="1"/>
            <a:r>
              <a:rPr lang="en-US" altLang="zh-CN" sz="3200" b="1" dirty="0">
                <a:latin typeface="Consolas" panose="020B0609020204030204" pitchFamily="49" charset="0"/>
              </a:rPr>
              <a:t>[ 1110]</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0</a:t>
            </a:r>
            <a:r>
              <a:rPr lang="en-US" altLang="zh-CN" sz="3200" b="1" dirty="0">
                <a:latin typeface="Consolas" panose="020B0609020204030204" pitchFamily="49" charset="0"/>
              </a:rPr>
              <a:t>1110</a:t>
            </a:r>
          </a:p>
          <a:p>
            <a:pPr eaLnBrk="1" hangingPunct="1"/>
            <a:r>
              <a:rPr lang="en-US" altLang="zh-CN" sz="3200" b="1" dirty="0">
                <a:latin typeface="Consolas" panose="020B0609020204030204" pitchFamily="49" charset="0"/>
              </a:rPr>
              <a:t>[-1110]</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1</a:t>
            </a:r>
            <a:r>
              <a:rPr lang="en-US" altLang="zh-CN" sz="3200" b="1" dirty="0">
                <a:latin typeface="Consolas" panose="020B0609020204030204" pitchFamily="49" charset="0"/>
              </a:rPr>
              <a:t>1110</a:t>
            </a:r>
          </a:p>
          <a:p>
            <a:endParaRPr lang="zh-CN" altLang="en-US" sz="2800" dirty="0"/>
          </a:p>
        </p:txBody>
      </p:sp>
    </p:spTree>
    <p:extLst>
      <p:ext uri="{BB962C8B-B14F-4D97-AF65-F5344CB8AC3E}">
        <p14:creationId xmlns:p14="http://schemas.microsoft.com/office/powerpoint/2010/main" val="4212920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原码表示区间</a:t>
            </a:r>
          </a:p>
        </p:txBody>
      </p:sp>
      <p:sp>
        <p:nvSpPr>
          <p:cNvPr id="3" name="内容占位符 2"/>
          <p:cNvSpPr>
            <a:spLocks noGrp="1"/>
          </p:cNvSpPr>
          <p:nvPr>
            <p:ph idx="1"/>
          </p:nvPr>
        </p:nvSpPr>
        <p:spPr/>
        <p:txBody>
          <a:bodyPr/>
          <a:lstStyle/>
          <a:p>
            <a:pPr>
              <a:spcBef>
                <a:spcPct val="50000"/>
              </a:spcBef>
            </a:pPr>
            <a:r>
              <a:rPr lang="zh-CN" altLang="en-US" sz="2800" dirty="0"/>
              <a:t>定点小数</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 [−(1−2</a:t>
            </a:r>
            <a:r>
              <a:rPr lang="en-US" altLang="zh-CN" sz="2400" baseline="60000" dirty="0"/>
              <a:t>-n</a:t>
            </a:r>
            <a:r>
              <a:rPr lang="en-US" altLang="zh-CN" sz="2400" dirty="0"/>
              <a:t>), 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zh-CN" altLang="en-US" sz="2400" dirty="0"/>
              <a:t> </a:t>
            </a:r>
            <a:r>
              <a:rPr lang="en-US" altLang="zh-CN" sz="2400" dirty="0"/>
              <a:t> [−(2</a:t>
            </a:r>
            <a:r>
              <a:rPr lang="en-US" altLang="zh-CN" sz="2400" baseline="60000" dirty="0"/>
              <a:t>n</a:t>
            </a:r>
            <a:r>
              <a:rPr lang="en-US" altLang="zh-CN" sz="2400" dirty="0"/>
              <a:t>−1),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 </a:t>
            </a:r>
          </a:p>
          <a:p>
            <a:pPr>
              <a:spcBef>
                <a:spcPct val="50000"/>
              </a:spcBef>
            </a:pPr>
            <a:r>
              <a:rPr lang="zh-CN" altLang="en-US" sz="2800" dirty="0">
                <a:latin typeface="Times New Roman" panose="02020603050405020304" pitchFamily="18" charset="0"/>
                <a:cs typeface="Times New Roman" panose="02020603050405020304" pitchFamily="18" charset="0"/>
              </a:rPr>
              <a:t>对称区间</a:t>
            </a:r>
            <a:endParaRPr lang="en-US" altLang="zh-CN" sz="2400"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3678468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原码特性</a:t>
            </a:r>
          </a:p>
        </p:txBody>
      </p:sp>
      <p:sp>
        <p:nvSpPr>
          <p:cNvPr id="3" name="内容占位符 2"/>
          <p:cNvSpPr>
            <a:spLocks noGrp="1"/>
          </p:cNvSpPr>
          <p:nvPr>
            <p:ph idx="1"/>
          </p:nvPr>
        </p:nvSpPr>
        <p:spPr>
          <a:xfrm>
            <a:off x="487822" y="942764"/>
            <a:ext cx="10876864" cy="5637024"/>
          </a:xfrm>
        </p:spPr>
        <p:txBody>
          <a:bodyPr/>
          <a:lstStyle/>
          <a:p>
            <a:pPr eaLnBrk="1" hangingPunct="1"/>
            <a:r>
              <a:rPr lang="zh-CN" altLang="en-US" dirty="0"/>
              <a:t>直观易懂</a:t>
            </a:r>
            <a:endParaRPr lang="en-US" altLang="zh-CN" dirty="0"/>
          </a:p>
          <a:p>
            <a:pPr lvl="1" eaLnBrk="1" hangingPunct="1"/>
            <a:r>
              <a:rPr lang="zh-CN" altLang="en-US" sz="2200" dirty="0"/>
              <a:t>第一位为符号位</a:t>
            </a:r>
            <a:endParaRPr lang="en-US" altLang="zh-CN" sz="2200" dirty="0"/>
          </a:p>
          <a:p>
            <a:pPr lvl="1" eaLnBrk="1" hangingPunct="1"/>
            <a:r>
              <a:rPr lang="zh-CN" altLang="en-US" sz="2200" dirty="0"/>
              <a:t>其他为数值位</a:t>
            </a:r>
            <a:endParaRPr lang="en-US" altLang="zh-CN" sz="2200" dirty="0"/>
          </a:p>
          <a:p>
            <a:pPr eaLnBrk="1" hangingPunct="1"/>
            <a:r>
              <a:rPr lang="zh-CN" altLang="en-US" dirty="0"/>
              <a:t>正零负零两个零</a:t>
            </a:r>
            <a:endParaRPr lang="en-US" altLang="zh-CN" dirty="0"/>
          </a:p>
          <a:p>
            <a:pPr eaLnBrk="1" hangingPunct="1"/>
            <a:r>
              <a:rPr lang="zh-CN" altLang="en-US" sz="2800" dirty="0"/>
              <a:t>加、减运算方式不统一</a:t>
            </a:r>
          </a:p>
          <a:p>
            <a:pPr lvl="1" eaLnBrk="1" hangingPunct="1"/>
            <a:r>
              <a:rPr lang="zh-CN" altLang="en-US" sz="2200" dirty="0"/>
              <a:t>符号相异加法不能直接运算</a:t>
            </a:r>
            <a:endParaRPr lang="en-US" altLang="zh-CN" sz="2200" dirty="0"/>
          </a:p>
          <a:p>
            <a:pPr lvl="1" eaLnBrk="1" hangingPunct="1"/>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r>
              <a:rPr lang="zh-CN" altLang="en-US" dirty="0"/>
              <a:t>从</a:t>
            </a:r>
            <a:r>
              <a:rPr lang="en-US" altLang="zh-CN" dirty="0"/>
              <a:t>50</a:t>
            </a:r>
            <a:r>
              <a:rPr lang="zh-CN" altLang="en-US" dirty="0"/>
              <a:t>年代开始，整数都采用</a:t>
            </a:r>
            <a:r>
              <a:rPr lang="zh-CN" altLang="en-US" dirty="0">
                <a:solidFill>
                  <a:srgbClr val="FF0000"/>
                </a:solidFill>
              </a:rPr>
              <a:t>补码</a:t>
            </a:r>
            <a:r>
              <a:rPr lang="zh-CN" altLang="en-US" dirty="0"/>
              <a:t>来表示</a:t>
            </a:r>
          </a:p>
          <a:p>
            <a:pPr>
              <a:defRPr/>
            </a:pPr>
            <a:r>
              <a:rPr lang="zh-CN" altLang="en-US" dirty="0"/>
              <a:t>但浮点数的尾数用原码定点小数表示</a:t>
            </a:r>
          </a:p>
          <a:p>
            <a:pPr eaLnBrk="1" hangingPunct="1"/>
            <a:endParaRPr lang="en-US" altLang="zh-CN" dirty="0"/>
          </a:p>
          <a:p>
            <a:endParaRPr lang="zh-CN" altLang="en-US" dirty="0"/>
          </a:p>
        </p:txBody>
      </p:sp>
      <p:sp>
        <p:nvSpPr>
          <p:cNvPr id="5" name="内容占位符 2"/>
          <p:cNvSpPr txBox="1">
            <a:spLocks/>
          </p:cNvSpPr>
          <p:nvPr/>
        </p:nvSpPr>
        <p:spPr bwMode="auto">
          <a:xfrm>
            <a:off x="6565767" y="2237027"/>
            <a:ext cx="4904745" cy="26011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chemeClr val="accent2"/>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extLst>
      <p:ext uri="{BB962C8B-B14F-4D97-AF65-F5344CB8AC3E}">
        <p14:creationId xmlns:p14="http://schemas.microsoft.com/office/powerpoint/2010/main" val="1253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反码表示法</a:t>
            </a:r>
            <a:endParaRPr lang="zh-CN" altLang="en-US" dirty="0"/>
          </a:p>
        </p:txBody>
      </p:sp>
      <p:sp>
        <p:nvSpPr>
          <p:cNvPr id="3" name="内容占位符 2"/>
          <p:cNvSpPr>
            <a:spLocks noGrp="1"/>
          </p:cNvSpPr>
          <p:nvPr>
            <p:ph idx="1"/>
          </p:nvPr>
        </p:nvSpPr>
        <p:spPr/>
        <p:txBody>
          <a:bodyPr/>
          <a:lstStyle/>
          <a:p>
            <a:pPr eaLnBrk="1" hangingPunct="1"/>
            <a:r>
              <a:rPr lang="zh-CN" altLang="en-US" dirty="0"/>
              <a:t>所谓反码，就是二进制的各位数码取反</a:t>
            </a:r>
          </a:p>
          <a:p>
            <a:pPr eaLnBrk="1" hangingPunct="1"/>
            <a:r>
              <a:rPr lang="zh-CN" altLang="en-US" dirty="0"/>
              <a:t>符号位表示方法与原码相同</a:t>
            </a:r>
          </a:p>
          <a:p>
            <a:pPr eaLnBrk="1" hangingPunct="1"/>
            <a:r>
              <a:rPr lang="en-US" altLang="zh-CN" dirty="0">
                <a:ea typeface="宋体" panose="02010600030101010101" pitchFamily="2" charset="-122"/>
              </a:rPr>
              <a:t>Example: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0</a:t>
            </a:r>
            <a:r>
              <a:rPr lang="en-US" altLang="zh-CN" dirty="0">
                <a:ea typeface="宋体" panose="02010600030101010101" pitchFamily="2" charset="-122"/>
              </a:rPr>
              <a:t>0111</a:t>
            </a:r>
            <a:r>
              <a:rPr lang="en-US" altLang="zh-CN" baseline="-25000" dirty="0">
                <a:ea typeface="宋体" panose="02010600030101010101" pitchFamily="2" charset="-122"/>
              </a:rPr>
              <a:t>2</a:t>
            </a:r>
            <a:r>
              <a:rPr lang="en-US" altLang="zh-CN" dirty="0">
                <a:ea typeface="宋体" panose="02010600030101010101" pitchFamily="2" charset="-122"/>
              </a:rPr>
              <a:t>  </a:t>
            </a:r>
          </a:p>
          <a:p>
            <a:pPr>
              <a:buNone/>
            </a:pPr>
            <a:r>
              <a:rPr lang="en-US" altLang="zh-CN" dirty="0">
                <a:ea typeface="宋体" panose="02010600030101010101" pitchFamily="2" charset="-122"/>
              </a:rPr>
              <a:t>	             </a:t>
            </a:r>
            <a:r>
              <a:rPr lang="en-US" altLang="zh-CN" sz="2800" dirty="0"/>
              <a:t>−</a:t>
            </a:r>
            <a:r>
              <a:rPr lang="en-US" altLang="zh-CN" dirty="0">
                <a:ea typeface="宋体" panose="02010600030101010101" pitchFamily="2" charset="-122"/>
              </a:rPr>
              <a:t>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1</a:t>
            </a:r>
            <a:r>
              <a:rPr lang="en-US" altLang="zh-CN" dirty="0">
                <a:ea typeface="宋体" panose="02010600030101010101" pitchFamily="2" charset="-122"/>
              </a:rPr>
              <a:t>1000</a:t>
            </a:r>
            <a:r>
              <a:rPr lang="en-US" altLang="zh-CN" baseline="-25000" dirty="0">
                <a:ea typeface="宋体" panose="02010600030101010101" pitchFamily="2" charset="-122"/>
              </a:rPr>
              <a:t>2</a:t>
            </a:r>
          </a:p>
          <a:p>
            <a:pPr eaLnBrk="1" hangingPunct="1"/>
            <a:r>
              <a:rPr lang="en-US" altLang="zh-CN" dirty="0">
                <a:ea typeface="宋体" panose="02010600030101010101" pitchFamily="2" charset="-122"/>
              </a:rPr>
              <a:t>Called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p>
          <a:p>
            <a:pPr eaLnBrk="1" hangingPunct="1"/>
            <a:endParaRPr lang="en-US" altLang="zh-CN" u="sng" dirty="0">
              <a:solidFill>
                <a:schemeClr val="accent2"/>
              </a:solidFill>
              <a:ea typeface="宋体" panose="02010600030101010101" pitchFamily="2" charset="-122"/>
            </a:endParaRPr>
          </a:p>
          <a:p>
            <a:pPr>
              <a:lnSpc>
                <a:spcPct val="115000"/>
              </a:lnSpc>
            </a:pPr>
            <a:r>
              <a:rPr lang="en-US" altLang="zh-CN" sz="2800" dirty="0">
                <a:latin typeface="Consolas" panose="020B0609020204030204" pitchFamily="49" charset="0"/>
              </a:rPr>
              <a:t>[+0]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.000…0       [</a:t>
            </a:r>
            <a:r>
              <a:rPr lang="en-US" altLang="zh-CN" sz="2800" dirty="0"/>
              <a:t>−</a:t>
            </a:r>
            <a:r>
              <a:rPr lang="en-US" altLang="zh-CN" sz="2800" dirty="0">
                <a:latin typeface="Consolas" panose="020B0609020204030204" pitchFamily="49" charset="0"/>
              </a:rPr>
              <a:t>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.111…1</a:t>
            </a:r>
          </a:p>
          <a:p>
            <a:pPr>
              <a:lnSpc>
                <a:spcPct val="115000"/>
              </a:lnSpc>
            </a:pPr>
            <a:r>
              <a:rPr lang="en-US" altLang="zh-CN" sz="2800" dirty="0">
                <a:latin typeface="Consolas" panose="020B0609020204030204" pitchFamily="49" charset="0"/>
              </a:rPr>
              <a:t>[0.1111]</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.1111    [</a:t>
            </a:r>
            <a:r>
              <a:rPr lang="en-US" altLang="zh-CN" sz="2800" dirty="0"/>
              <a:t>−</a:t>
            </a:r>
            <a:r>
              <a:rPr lang="en-US" altLang="zh-CN" sz="2800" dirty="0">
                <a:latin typeface="Consolas" panose="020B0609020204030204" pitchFamily="49" charset="0"/>
              </a:rPr>
              <a:t>0.1111]</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.0000</a:t>
            </a:r>
          </a:p>
          <a:p>
            <a:pPr>
              <a:lnSpc>
                <a:spcPct val="115000"/>
              </a:lnSpc>
            </a:pPr>
            <a:r>
              <a:rPr lang="en-US" altLang="zh-CN" sz="2800" dirty="0">
                <a:latin typeface="Consolas" panose="020B0609020204030204" pitchFamily="49" charset="0"/>
              </a:rPr>
              <a:t>[1110]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1110        [</a:t>
            </a:r>
            <a:r>
              <a:rPr lang="en-US" altLang="zh-CN" sz="2800" dirty="0"/>
              <a:t>−</a:t>
            </a:r>
            <a:r>
              <a:rPr lang="en-US" altLang="zh-CN" sz="2800" dirty="0">
                <a:latin typeface="Consolas" panose="020B0609020204030204" pitchFamily="49" charset="0"/>
              </a:rPr>
              <a:t>1110]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0001</a:t>
            </a:r>
          </a:p>
          <a:p>
            <a:pPr eaLnBrk="1" hangingPunct="1"/>
            <a:endParaRPr lang="en-US" altLang="zh-CN" dirty="0"/>
          </a:p>
          <a:p>
            <a:endParaRPr lang="zh-CN" altLang="en-US" dirty="0"/>
          </a:p>
        </p:txBody>
      </p:sp>
    </p:spTree>
    <p:extLst>
      <p:ext uri="{BB962C8B-B14F-4D97-AF65-F5344CB8AC3E}">
        <p14:creationId xmlns:p14="http://schemas.microsoft.com/office/powerpoint/2010/main" val="1013159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a:grpSpLocks/>
          </p:cNvGrpSpPr>
          <p:nvPr/>
        </p:nvGrpSpPr>
        <p:grpSpPr bwMode="auto">
          <a:xfrm>
            <a:off x="3178215" y="1600531"/>
            <a:ext cx="5545138" cy="1606550"/>
            <a:chOff x="0" y="0"/>
            <a:chExt cx="3493" cy="1012"/>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反</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7" name="Text Box 5"/>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n+1</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1+X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8" name="AutoShape 6"/>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9" name="Group 7"/>
          <p:cNvGrpSpPr>
            <a:grpSpLocks/>
          </p:cNvGrpSpPr>
          <p:nvPr/>
        </p:nvGrpSpPr>
        <p:grpSpPr bwMode="auto">
          <a:xfrm>
            <a:off x="3178215" y="3657932"/>
            <a:ext cx="5545138" cy="1606551"/>
            <a:chOff x="0" y="0"/>
            <a:chExt cx="3493" cy="1012"/>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dirty="0">
                  <a:solidFill>
                    <a:schemeClr val="accent2"/>
                  </a:solidFill>
                  <a:effectLst>
                    <a:outerShdw blurRad="38100" dist="38100" dir="2700000" algn="tl">
                      <a:srgbClr val="C0C0C0"/>
                    </a:outerShdw>
                  </a:effectLst>
                  <a:latin typeface="Tahoma" panose="020B0604030504040204" pitchFamily="34" charset="0"/>
                </a:rPr>
                <a:t>反</a:t>
              </a:r>
              <a:r>
                <a:rPr lang="en-US" sz="2400" b="1" dirty="0">
                  <a:solidFill>
                    <a:schemeClr val="accent2"/>
                  </a:solidFill>
                  <a:effectLst>
                    <a:outerShdw blurRad="38100" dist="38100" dir="2700000" algn="tl">
                      <a:srgbClr val="C0C0C0"/>
                    </a:outerShdw>
                  </a:effectLst>
                  <a:latin typeface="Tahoma" panose="020B0604030504040204" pitchFamily="34" charset="0"/>
                </a:rPr>
                <a:t>=</a:t>
              </a:r>
            </a:p>
          </p:txBody>
        </p:sp>
        <p:sp>
          <p:nvSpPr>
            <p:cNvPr id="11" name="Text Box 9"/>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2 - 2</a:t>
              </a:r>
              <a:r>
                <a:rPr lang="zh-CN" altLang="en-US" sz="2400" b="1" baseline="50000" dirty="0">
                  <a:solidFill>
                    <a:schemeClr val="accent2"/>
                  </a:solidFill>
                  <a:effectLst>
                    <a:outerShdw blurRad="38100" dist="38100" dir="2700000" algn="tl">
                      <a:srgbClr val="C0C0C0"/>
                    </a:outerShdw>
                  </a:effectLst>
                  <a:latin typeface="Tahoma" panose="020B0604030504040204" pitchFamily="34" charset="0"/>
                </a:rPr>
                <a:t>－</a:t>
              </a:r>
              <a:r>
                <a:rPr lang="en-US" sz="2400" b="1" baseline="50000" dirty="0" err="1">
                  <a:solidFill>
                    <a:schemeClr val="accent2"/>
                  </a:solidFill>
                  <a:effectLst>
                    <a:outerShdw blurRad="38100" dist="38100" dir="2700000" algn="tl">
                      <a:srgbClr val="C0C0C0"/>
                    </a:outerShdw>
                  </a:effectLst>
                  <a:latin typeface="Tahoma" panose="020B0604030504040204" pitchFamily="34" charset="0"/>
                </a:rPr>
                <a:t>n</a:t>
              </a:r>
              <a:r>
                <a:rPr lang="en-US" sz="2400" b="1" dirty="0" err="1">
                  <a:solidFill>
                    <a:schemeClr val="accent2"/>
                  </a:solidFill>
                  <a:effectLst>
                    <a:outerShdw blurRad="38100" dist="38100" dir="2700000" algn="tl">
                      <a:srgbClr val="C0C0C0"/>
                    </a:outerShdw>
                  </a:effectLst>
                  <a:latin typeface="Tahoma" panose="020B0604030504040204" pitchFamily="34" charset="0"/>
                </a:rPr>
                <a:t>+X</a:t>
              </a:r>
              <a:r>
                <a:rPr lang="en-US" sz="2400" b="1" dirty="0">
                  <a:solidFill>
                    <a:schemeClr val="accent2"/>
                  </a:solidFill>
                  <a:effectLst>
                    <a:outerShdw blurRad="38100" dist="38100" dir="2700000" algn="tl">
                      <a:srgbClr val="C0C0C0"/>
                    </a:outerShdw>
                  </a:effectLst>
                  <a:latin typeface="Tahoma" panose="020B0604030504040204" pitchFamily="34" charset="0"/>
                </a:rPr>
                <a:t>    -1</a:t>
              </a:r>
              <a:r>
                <a:rPr lang="en-US" sz="2400" b="1" baseline="50000" dirty="0">
                  <a:solidFill>
                    <a:schemeClr val="accent2"/>
                  </a:solidFill>
                  <a:effectLst>
                    <a:outerShdw blurRad="38100" dist="38100" dir="2700000" algn="tl">
                      <a:srgbClr val="C0C0C0"/>
                    </a:outerShdw>
                  </a:effectLst>
                  <a:latin typeface="Tahoma" panose="020B0604030504040204" pitchFamily="34" charset="0"/>
                </a:rPr>
                <a:t> </a:t>
              </a:r>
              <a:r>
                <a:rPr lang="en-US" sz="1800" b="1" dirty="0">
                  <a:solidFill>
                    <a:schemeClr val="accent2"/>
                  </a:solidFill>
                  <a:effectLst>
                    <a:outerShdw blurRad="38100" dist="38100" dir="2700000" algn="tl">
                      <a:srgbClr val="C0C0C0"/>
                    </a:outerShdw>
                  </a:effectLst>
                  <a:latin typeface="Tahoma" panose="020B0604030504040204" pitchFamily="34" charset="0"/>
                </a:rPr>
                <a:t>&lt; </a:t>
              </a: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en-US" sz="1800" b="1" dirty="0">
                  <a:solidFill>
                    <a:schemeClr val="accent2"/>
                  </a:solidFill>
                  <a:effectLst>
                    <a:outerShdw blurRad="38100" dist="38100" dir="2700000" algn="tl">
                      <a:srgbClr val="C0C0C0"/>
                    </a:outerShdw>
                  </a:effectLst>
                  <a:latin typeface="Tahoma" panose="020B0604030504040204" pitchFamily="34" charset="0"/>
                </a:rPr>
                <a:t>≤ </a:t>
              </a:r>
              <a:r>
                <a:rPr lang="en-US" sz="2400" b="1" dirty="0">
                  <a:solidFill>
                    <a:schemeClr val="accent2"/>
                  </a:solidFill>
                  <a:effectLst>
                    <a:outerShdw blurRad="38100" dist="38100" dir="2700000" algn="tl">
                      <a:srgbClr val="C0C0C0"/>
                    </a:outerShdw>
                  </a:effectLst>
                  <a:latin typeface="Tahoma" panose="020B0604030504040204" pitchFamily="34" charset="0"/>
                </a:rPr>
                <a:t>0</a:t>
              </a:r>
            </a:p>
          </p:txBody>
        </p:sp>
        <p:sp>
          <p:nvSpPr>
            <p:cNvPr id="12" name="AutoShape 10"/>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33610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30000"/>
              </a:lnSpc>
            </a:pPr>
            <a:r>
              <a:rPr lang="zh-CN" altLang="en-US" dirty="0"/>
              <a:t>定点小数</a:t>
            </a:r>
          </a:p>
          <a:p>
            <a:pPr eaLnBrk="1" hangingPunct="1">
              <a:lnSpc>
                <a:spcPct val="130000"/>
              </a:lnSpc>
            </a:pPr>
            <a:r>
              <a:rPr lang="en-US" altLang="zh-CN" dirty="0"/>
              <a:t>-1&lt;x&lt;=0</a:t>
            </a:r>
            <a:r>
              <a:rPr lang="zh-CN" altLang="en-US" dirty="0"/>
              <a:t>时  </a:t>
            </a:r>
          </a:p>
          <a:p>
            <a:pPr lvl="1" eaLnBrk="1" hangingPunct="1">
              <a:lnSpc>
                <a:spcPct val="13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lnSpc>
                <a:spcPct val="130000"/>
              </a:lnSpc>
            </a:pPr>
            <a:r>
              <a:rPr lang="zh-CN" altLang="en-US" sz="2200" dirty="0"/>
              <a:t>假</a:t>
            </a:r>
            <a:r>
              <a:rPr lang="en-US" altLang="zh-CN" sz="2200" dirty="0"/>
              <a:t>[x]</a:t>
            </a:r>
            <a:r>
              <a:rPr lang="zh-CN" altLang="en-US" sz="2200" baseline="-25000" dirty="0"/>
              <a:t>反</a:t>
            </a:r>
            <a:r>
              <a:rPr lang="en-US" altLang="zh-CN" sz="2200" dirty="0"/>
              <a:t>= 1.</a:t>
            </a:r>
            <a:r>
              <a:rPr lang="en-US" altLang="zh-CN" sz="2200" dirty="0">
                <a:solidFill>
                  <a:srgbClr val="0000FF"/>
                </a:solidFill>
              </a:rPr>
              <a:t>x</a:t>
            </a:r>
            <a:r>
              <a:rPr lang="en-US" altLang="zh-CN" sz="2200" baseline="-25000" dirty="0">
                <a:solidFill>
                  <a:srgbClr val="0000FF"/>
                </a:solidFill>
              </a:rPr>
              <a:t>1</a:t>
            </a:r>
            <a:r>
              <a:rPr lang="en-US" altLang="zh-CN" sz="2200" dirty="0">
                <a:solidFill>
                  <a:srgbClr val="0000FF"/>
                </a:solidFill>
              </a:rPr>
              <a:t>x</a:t>
            </a:r>
            <a:r>
              <a:rPr lang="en-US" altLang="zh-CN" sz="2200" baseline="-25000" dirty="0">
                <a:solidFill>
                  <a:srgbClr val="0000FF"/>
                </a:solidFill>
              </a:rPr>
              <a:t>2</a:t>
            </a:r>
            <a:r>
              <a:rPr lang="en-US" altLang="zh-CN" sz="2200" dirty="0">
                <a:solidFill>
                  <a:srgbClr val="0000FF"/>
                </a:solidFill>
                <a:latin typeface="宋体" panose="02010600030101010101" pitchFamily="2" charset="-122"/>
              </a:rPr>
              <a:t>…</a:t>
            </a:r>
            <a:r>
              <a:rPr lang="en-US" altLang="zh-CN" sz="2200" dirty="0" err="1">
                <a:solidFill>
                  <a:srgbClr val="0000FF"/>
                </a:solidFill>
              </a:rPr>
              <a:t>x</a:t>
            </a:r>
            <a:r>
              <a:rPr lang="en-US" altLang="zh-CN" sz="2200" baseline="-25000" dirty="0" err="1">
                <a:solidFill>
                  <a:srgbClr val="0000FF"/>
                </a:solidFill>
              </a:rPr>
              <a:t>n</a:t>
            </a:r>
            <a:endParaRPr lang="en-US" altLang="zh-CN" sz="2200" dirty="0">
              <a:solidFill>
                <a:srgbClr val="0000FF"/>
              </a:solidFill>
            </a:endParaRPr>
          </a:p>
          <a:p>
            <a:pPr lvl="1" eaLnBrk="1" hangingPunct="1">
              <a:lnSpc>
                <a:spcPct val="130000"/>
              </a:lnSpc>
            </a:pPr>
            <a:r>
              <a:rPr lang="en-US" altLang="zh-CN" sz="2200" dirty="0"/>
              <a:t>[x]</a:t>
            </a:r>
            <a:r>
              <a:rPr lang="zh-CN" altLang="en-US" sz="2200" baseline="-25000" dirty="0"/>
              <a:t>反</a:t>
            </a:r>
            <a:r>
              <a:rPr lang="en-US" altLang="zh-CN" sz="2200" dirty="0"/>
              <a:t>+|x|=1.11</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=1.11</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=10.00</a:t>
            </a:r>
            <a:r>
              <a:rPr lang="en-US" altLang="zh-CN" sz="2200" dirty="0">
                <a:latin typeface="宋体" panose="02010600030101010101" pitchFamily="2" charset="-122"/>
              </a:rPr>
              <a:t>…</a:t>
            </a:r>
            <a:r>
              <a:rPr lang="en-US" altLang="zh-CN" sz="2200" dirty="0"/>
              <a:t>0-0.00</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=2-2</a:t>
            </a:r>
            <a:r>
              <a:rPr lang="en-US" altLang="zh-CN" sz="2200" baseline="50000" dirty="0"/>
              <a:t>-n</a:t>
            </a:r>
          </a:p>
          <a:p>
            <a:pPr eaLnBrk="1" hangingPunct="1">
              <a:lnSpc>
                <a:spcPct val="13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p>
          <a:p>
            <a:pPr eaLnBrk="1" hangingPunct="1">
              <a:lnSpc>
                <a:spcPct val="130000"/>
              </a:lnSpc>
            </a:pPr>
            <a:r>
              <a:rPr lang="zh-CN" altLang="en-US" dirty="0"/>
              <a:t>定点整数证明方法相同</a:t>
            </a:r>
            <a:endParaRPr lang="en-US" altLang="zh-CN" dirty="0"/>
          </a:p>
          <a:p>
            <a:pPr>
              <a:lnSpc>
                <a:spcPct val="130000"/>
              </a:lnSpc>
            </a:pPr>
            <a:endParaRPr lang="zh-CN" altLang="en-US" dirty="0"/>
          </a:p>
        </p:txBody>
      </p:sp>
    </p:spTree>
    <p:extLst>
      <p:ext uri="{BB962C8B-B14F-4D97-AF65-F5344CB8AC3E}">
        <p14:creationId xmlns:p14="http://schemas.microsoft.com/office/powerpoint/2010/main" val="2271391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反码表示区间</a:t>
            </a:r>
          </a:p>
        </p:txBody>
      </p:sp>
      <p:sp>
        <p:nvSpPr>
          <p:cNvPr id="3" name="内容占位符 2"/>
          <p:cNvSpPr>
            <a:spLocks noGrp="1"/>
          </p:cNvSpPr>
          <p:nvPr>
            <p:ph idx="1"/>
          </p:nvPr>
        </p:nvSpPr>
        <p:spPr/>
        <p:txBody>
          <a:bodyPr/>
          <a:lstStyle/>
          <a:p>
            <a:pPr>
              <a:spcBef>
                <a:spcPct val="50000"/>
              </a:spcBef>
            </a:pPr>
            <a:r>
              <a:rPr lang="zh-CN" altLang="en-US" sz="2800" dirty="0"/>
              <a:t>定点小数 </a:t>
            </a:r>
            <a:r>
              <a:rPr lang="en-US" altLang="zh-CN" sz="2800" dirty="0">
                <a:solidFill>
                  <a:srgbClr val="C00000"/>
                </a:solidFill>
                <a:latin typeface="Times New Roman" panose="02020603050405020304" pitchFamily="18" charset="0"/>
                <a:cs typeface="Times New Roman" panose="02020603050405020304" pitchFamily="18" charset="0"/>
              </a:rPr>
              <a:t>x</a:t>
            </a:r>
            <a:r>
              <a:rPr lang="en-US" altLang="zh-CN" sz="2800" baseline="-25000" dirty="0">
                <a:solidFill>
                  <a:srgbClr val="C00000"/>
                </a:solidFill>
                <a:latin typeface="Times New Roman" panose="02020603050405020304" pitchFamily="18" charset="0"/>
                <a:cs typeface="Times New Roman" panose="02020603050405020304" pitchFamily="18" charset="0"/>
              </a:rPr>
              <a:t>0</a:t>
            </a:r>
            <a:r>
              <a:rPr lang="en-US" altLang="zh-CN" sz="2800"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 [−(1-2</a:t>
            </a:r>
            <a:r>
              <a:rPr lang="en-US" altLang="zh-CN" sz="2400" baseline="60000" dirty="0"/>
              <a:t>-n</a:t>
            </a:r>
            <a:r>
              <a:rPr lang="en-US" altLang="zh-CN" sz="2400" dirty="0"/>
              <a:t>),1-2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2800" dirty="0">
                <a:solidFill>
                  <a:srgbClr val="C00000"/>
                </a:solidFill>
                <a:latin typeface="Times New Roman" panose="02020603050405020304" pitchFamily="18" charset="0"/>
                <a:cs typeface="Times New Roman" panose="02020603050405020304" pitchFamily="18" charset="0"/>
              </a:rPr>
              <a:t>x</a:t>
            </a:r>
            <a:r>
              <a:rPr lang="en-US" altLang="zh-CN" sz="2800" baseline="-25000" dirty="0">
                <a:solidFill>
                  <a:srgbClr val="C00000"/>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[−(2</a:t>
            </a:r>
            <a:r>
              <a:rPr lang="en-US" altLang="zh-CN" sz="2400" baseline="60000" dirty="0"/>
              <a:t>n</a:t>
            </a:r>
            <a:r>
              <a:rPr lang="en-US" altLang="zh-CN" sz="2400" dirty="0"/>
              <a:t>−1),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a:t>
            </a:r>
          </a:p>
          <a:p>
            <a:pPr>
              <a:spcBef>
                <a:spcPct val="50000"/>
              </a:spcBef>
            </a:pPr>
            <a:r>
              <a:rPr lang="zh-CN" altLang="en-US" sz="2800" dirty="0">
                <a:latin typeface="Times New Roman" panose="02020603050405020304" pitchFamily="18" charset="0"/>
                <a:cs typeface="Times New Roman" panose="02020603050405020304" pitchFamily="18" charset="0"/>
              </a:rPr>
              <a:t>对称区间</a:t>
            </a:r>
            <a:endParaRPr lang="en-US" altLang="zh-CN" sz="2800" dirty="0">
              <a:latin typeface="Times New Roman" panose="02020603050405020304" pitchFamily="18" charset="0"/>
              <a:cs typeface="Times New Roman" panose="02020603050405020304" pitchFamily="18" charset="0"/>
            </a:endParaRPr>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2529876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反码特性</a:t>
            </a:r>
          </a:p>
        </p:txBody>
      </p:sp>
      <p:sp>
        <p:nvSpPr>
          <p:cNvPr id="3" name="内容占位符 2"/>
          <p:cNvSpPr>
            <a:spLocks noGrp="1"/>
          </p:cNvSpPr>
          <p:nvPr>
            <p:ph idx="1"/>
          </p:nvPr>
        </p:nvSpPr>
        <p:spPr/>
        <p:txBody>
          <a:bodyPr/>
          <a:lstStyle/>
          <a:p>
            <a:pPr>
              <a:lnSpc>
                <a:spcPct val="150000"/>
              </a:lnSpc>
            </a:pPr>
            <a:r>
              <a:rPr lang="zh-CN" altLang="en-US" dirty="0"/>
              <a:t>两个零</a:t>
            </a:r>
            <a:endParaRPr lang="en-US" altLang="zh-CN" dirty="0"/>
          </a:p>
          <a:p>
            <a:pPr>
              <a:lnSpc>
                <a:spcPct val="150000"/>
              </a:lnSpc>
            </a:pPr>
            <a:r>
              <a:rPr lang="zh-CN" altLang="en-US" dirty="0"/>
              <a:t>求反用逻辑门容易实现</a:t>
            </a:r>
            <a:endParaRPr lang="en-US" altLang="zh-CN" dirty="0"/>
          </a:p>
          <a:p>
            <a:pPr>
              <a:lnSpc>
                <a:spcPct val="150000"/>
              </a:lnSpc>
            </a:pPr>
            <a:r>
              <a:rPr lang="zh-CN" altLang="en-US" dirty="0"/>
              <a:t>运算仍然很复杂</a:t>
            </a:r>
            <a:endParaRPr lang="en-US" altLang="zh-CN" dirty="0"/>
          </a:p>
          <a:p>
            <a:pPr lvl="1">
              <a:lnSpc>
                <a:spcPct val="150000"/>
              </a:lnSpc>
            </a:pPr>
            <a:r>
              <a:rPr lang="zh-CN" altLang="en-US" dirty="0"/>
              <a:t>相加时需要将符号位的进位位增加到</a:t>
            </a:r>
            <a:r>
              <a:rPr lang="en-US" altLang="zh-CN" dirty="0"/>
              <a:t>LSB</a:t>
            </a:r>
            <a:r>
              <a:rPr lang="zh-CN" altLang="en-US" dirty="0"/>
              <a:t>上</a:t>
            </a:r>
          </a:p>
        </p:txBody>
      </p:sp>
    </p:spTree>
    <p:extLst>
      <p:ext uri="{BB962C8B-B14F-4D97-AF65-F5344CB8AC3E}">
        <p14:creationId xmlns:p14="http://schemas.microsoft.com/office/powerpoint/2010/main" val="171787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a:grpSpLocks/>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grpSp>
        <p:nvGrpSpPr>
          <p:cNvPr id="16" name="Group 59"/>
          <p:cNvGrpSpPr>
            <a:grpSpLocks/>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p>
          </p:txBody>
        </p:sp>
      </p:grpSp>
      <p:grpSp>
        <p:nvGrpSpPr>
          <p:cNvPr id="26" name="Group 69"/>
          <p:cNvGrpSpPr>
            <a:grpSpLocks/>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a:grpSpLocks/>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nvGrpSpPr>
          <p:cNvPr id="43" name="Group 86"/>
          <p:cNvGrpSpPr>
            <a:grpSpLocks/>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extLst>
      <p:ext uri="{BB962C8B-B14F-4D97-AF65-F5344CB8AC3E}">
        <p14:creationId xmlns:p14="http://schemas.microsoft.com/office/powerpoint/2010/main" val="81116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1">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lstStyle/>
          <a:p>
            <a:r>
              <a:rPr lang="en-US" altLang="zh-CN" dirty="0" err="1"/>
              <a:t>typedef</a:t>
            </a:r>
            <a:r>
              <a:rPr lang="en-US" altLang="zh-CN" dirty="0"/>
              <a:t>   signed   char   </a:t>
            </a:r>
            <a:r>
              <a:rPr lang="en-US" altLang="zh-CN" dirty="0">
                <a:solidFill>
                  <a:srgbClr val="0000FF"/>
                </a:solidFill>
              </a:rPr>
              <a:t>int8_t; </a:t>
            </a:r>
          </a:p>
          <a:p>
            <a:r>
              <a:rPr lang="en-US" altLang="zh-CN" dirty="0" err="1"/>
              <a:t>typedef</a:t>
            </a:r>
            <a:r>
              <a:rPr lang="en-US" altLang="zh-CN" dirty="0"/>
              <a:t>   unsigned   char       </a:t>
            </a:r>
            <a:r>
              <a:rPr lang="en-US" altLang="zh-CN" dirty="0">
                <a:solidFill>
                  <a:srgbClr val="0000FF"/>
                </a:solidFill>
              </a:rPr>
              <a:t>uint8_t; </a:t>
            </a:r>
          </a:p>
          <a:p>
            <a:r>
              <a:rPr lang="en-US" altLang="zh-CN" dirty="0" err="1"/>
              <a:t>typedef</a:t>
            </a:r>
            <a:r>
              <a:rPr lang="en-US" altLang="zh-CN" dirty="0"/>
              <a:t>   short     </a:t>
            </a:r>
            <a:r>
              <a:rPr lang="en-US" altLang="zh-CN" dirty="0">
                <a:solidFill>
                  <a:srgbClr val="0000FF"/>
                </a:solidFill>
              </a:rPr>
              <a:t>int16_t;</a:t>
            </a:r>
            <a:r>
              <a:rPr lang="en-US" altLang="zh-CN" dirty="0"/>
              <a:t> </a:t>
            </a:r>
          </a:p>
          <a:p>
            <a:r>
              <a:rPr lang="en-US" altLang="zh-CN" dirty="0" err="1"/>
              <a:t>typedef</a:t>
            </a:r>
            <a:r>
              <a:rPr lang="en-US" altLang="zh-CN" dirty="0"/>
              <a:t>   unsigned   short     </a:t>
            </a:r>
            <a:r>
              <a:rPr lang="en-US" altLang="zh-CN" dirty="0">
                <a:solidFill>
                  <a:srgbClr val="0000FF"/>
                </a:solidFill>
              </a:rPr>
              <a:t>uint16_t; </a:t>
            </a:r>
          </a:p>
          <a:p>
            <a:r>
              <a:rPr lang="en-US" altLang="zh-CN" dirty="0" err="1"/>
              <a:t>typedef</a:t>
            </a:r>
            <a:r>
              <a:rPr lang="en-US" altLang="zh-CN" dirty="0"/>
              <a:t>   </a:t>
            </a:r>
            <a:r>
              <a:rPr lang="en-US" altLang="zh-CN" dirty="0" err="1"/>
              <a:t>int</a:t>
            </a:r>
            <a:r>
              <a:rPr lang="en-US" altLang="zh-CN" dirty="0"/>
              <a:t>     </a:t>
            </a:r>
            <a:r>
              <a:rPr lang="en-US" altLang="zh-CN" dirty="0">
                <a:solidFill>
                  <a:srgbClr val="0000FF"/>
                </a:solidFill>
              </a:rPr>
              <a:t>int32_t; </a:t>
            </a:r>
          </a:p>
          <a:p>
            <a:r>
              <a:rPr lang="en-US" altLang="zh-CN" dirty="0" err="1"/>
              <a:t>typedef</a:t>
            </a:r>
            <a:r>
              <a:rPr lang="en-US" altLang="zh-CN" dirty="0"/>
              <a:t>   unsigned       </a:t>
            </a:r>
            <a:r>
              <a:rPr lang="en-US" altLang="zh-CN" dirty="0">
                <a:solidFill>
                  <a:srgbClr val="0000FF"/>
                </a:solidFill>
              </a:rPr>
              <a:t>uint32_t; </a:t>
            </a:r>
          </a:p>
          <a:p>
            <a:r>
              <a:rPr lang="en-US" altLang="zh-CN" dirty="0" err="1"/>
              <a:t>typedef</a:t>
            </a:r>
            <a:r>
              <a:rPr lang="en-US" altLang="zh-CN" dirty="0"/>
              <a:t>   long   </a:t>
            </a:r>
            <a:r>
              <a:rPr lang="en-US" altLang="zh-CN" dirty="0" err="1"/>
              <a:t>long</a:t>
            </a:r>
            <a:r>
              <a:rPr lang="en-US" altLang="zh-CN" dirty="0"/>
              <a:t>     </a:t>
            </a:r>
            <a:r>
              <a:rPr lang="en-US" altLang="zh-CN" dirty="0">
                <a:solidFill>
                  <a:srgbClr val="0000FF"/>
                </a:solidFill>
              </a:rPr>
              <a:t>int64_t; </a:t>
            </a:r>
          </a:p>
          <a:p>
            <a:r>
              <a:rPr lang="en-US" altLang="zh-CN" dirty="0" err="1"/>
              <a:t>typedef</a:t>
            </a:r>
            <a:r>
              <a:rPr lang="en-US" altLang="zh-CN" dirty="0"/>
              <a:t>   unsigned   long   </a:t>
            </a:r>
            <a:r>
              <a:rPr lang="en-US" altLang="zh-CN" dirty="0" err="1"/>
              <a:t>long</a:t>
            </a:r>
            <a:r>
              <a:rPr lang="en-US" altLang="zh-CN" dirty="0"/>
              <a:t>       </a:t>
            </a:r>
            <a:r>
              <a:rPr lang="en-US" altLang="zh-CN" dirty="0">
                <a:solidFill>
                  <a:srgbClr val="0000FF"/>
                </a:solidFill>
              </a:rPr>
              <a:t>uint64_t;</a:t>
            </a:r>
            <a:r>
              <a:rPr lang="en-US" altLang="zh-CN" dirty="0"/>
              <a:t> </a:t>
            </a:r>
          </a:p>
          <a:p>
            <a:pPr marL="0" indent="0">
              <a:buNone/>
            </a:pPr>
            <a:endParaRPr lang="zh-CN" altLang="en-US" dirty="0"/>
          </a:p>
        </p:txBody>
      </p:sp>
    </p:spTree>
    <p:extLst>
      <p:ext uri="{BB962C8B-B14F-4D97-AF65-F5344CB8AC3E}">
        <p14:creationId xmlns:p14="http://schemas.microsoft.com/office/powerpoint/2010/main" val="202716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同余的概念</a:t>
            </a:r>
            <a:endParaRPr lang="zh-CN" altLang="en-US" dirty="0"/>
          </a:p>
        </p:txBody>
      </p:sp>
      <p:sp>
        <p:nvSpPr>
          <p:cNvPr id="3" name="内容占位符 2"/>
          <p:cNvSpPr>
            <a:spLocks noGrp="1"/>
          </p:cNvSpPr>
          <p:nvPr>
            <p:ph idx="1"/>
          </p:nvPr>
        </p:nvSpPr>
        <p:spPr/>
        <p:txBody>
          <a:bodyPr/>
          <a:lstStyle/>
          <a:p>
            <a:r>
              <a:rPr lang="zh-CN" altLang="en-US" dirty="0"/>
              <a:t>假定有两个数</a:t>
            </a:r>
            <a:r>
              <a:rPr lang="en-US" altLang="zh-CN" dirty="0"/>
              <a:t>a</a:t>
            </a:r>
            <a:r>
              <a:rPr lang="zh-CN" altLang="en-US" dirty="0"/>
              <a:t>和</a:t>
            </a:r>
            <a:r>
              <a:rPr lang="en-US" altLang="zh-CN" dirty="0"/>
              <a:t>b</a:t>
            </a:r>
            <a:r>
              <a:rPr lang="zh-CN" altLang="en-US" dirty="0"/>
              <a:t>，若用某一个整数</a:t>
            </a:r>
            <a:r>
              <a:rPr lang="en-US" altLang="zh-CN" dirty="0"/>
              <a:t>m</a:t>
            </a:r>
            <a:r>
              <a:rPr lang="zh-CN" altLang="en-US" dirty="0"/>
              <a:t>去除，所得的余数相同，就称</a:t>
            </a:r>
            <a:r>
              <a:rPr lang="en-US" altLang="zh-CN" dirty="0" err="1"/>
              <a:t>a,b</a:t>
            </a:r>
            <a:r>
              <a:rPr lang="zh-CN" altLang="en-US" dirty="0"/>
              <a:t>两个数对</a:t>
            </a:r>
            <a:r>
              <a:rPr lang="en-US" altLang="zh-CN" dirty="0"/>
              <a:t>m</a:t>
            </a:r>
            <a:r>
              <a:rPr lang="zh-CN" altLang="en-US" dirty="0"/>
              <a:t>同余</a:t>
            </a:r>
            <a:r>
              <a:rPr lang="en-US" altLang="zh-CN" dirty="0"/>
              <a:t>,</a:t>
            </a:r>
            <a:r>
              <a:rPr lang="zh-CN" altLang="en-US" dirty="0"/>
              <a:t>记作：</a:t>
            </a:r>
            <a:endParaRPr lang="en-US" altLang="zh-CN" dirty="0"/>
          </a:p>
          <a:p>
            <a:pPr marL="0" indent="0" algn="ctr">
              <a:buNone/>
            </a:pPr>
            <a:r>
              <a:rPr lang="en-US" altLang="zh-CN" sz="2800" dirty="0" err="1">
                <a:solidFill>
                  <a:srgbClr val="000099"/>
                </a:solidFill>
              </a:rPr>
              <a:t>a≡b</a:t>
            </a:r>
            <a:r>
              <a:rPr lang="en-US" altLang="zh-CN" sz="2800" dirty="0">
                <a:solidFill>
                  <a:srgbClr val="000099"/>
                </a:solidFill>
              </a:rPr>
              <a:t>  (mod m)     </a:t>
            </a:r>
            <a:r>
              <a:rPr lang="zh-CN" altLang="en-US" sz="2800" dirty="0">
                <a:solidFill>
                  <a:srgbClr val="000099"/>
                </a:solidFill>
              </a:rPr>
              <a:t>模为</a:t>
            </a:r>
            <a:r>
              <a:rPr lang="en-US" altLang="zh-CN" sz="2800" dirty="0">
                <a:solidFill>
                  <a:srgbClr val="000099"/>
                </a:solidFill>
              </a:rPr>
              <a:t>m </a:t>
            </a:r>
          </a:p>
          <a:p>
            <a:r>
              <a:rPr lang="zh-CN" altLang="en-US" dirty="0"/>
              <a:t>假设</a:t>
            </a:r>
            <a:r>
              <a:rPr lang="en-US" altLang="zh-CN" dirty="0"/>
              <a:t>X,Y,Z</a:t>
            </a:r>
            <a:r>
              <a:rPr lang="zh-CN" altLang="en-US" dirty="0"/>
              <a:t>三个数，满足下列关系：</a:t>
            </a:r>
            <a:r>
              <a:rPr lang="en-US" altLang="zh-CN" dirty="0"/>
              <a:t>Z=</a:t>
            </a:r>
            <a:r>
              <a:rPr lang="en-US" altLang="zh-CN" dirty="0" err="1"/>
              <a:t>nX+Y</a:t>
            </a:r>
            <a:r>
              <a:rPr lang="en-US" altLang="zh-CN" dirty="0"/>
              <a:t> (n</a:t>
            </a:r>
            <a:r>
              <a:rPr lang="zh-CN" altLang="en-US" dirty="0"/>
              <a:t>为整数</a:t>
            </a:r>
            <a:r>
              <a:rPr lang="en-US" altLang="zh-CN" dirty="0"/>
              <a:t>),</a:t>
            </a:r>
            <a:r>
              <a:rPr lang="zh-CN" altLang="en-US" dirty="0"/>
              <a:t>则称</a:t>
            </a:r>
            <a:r>
              <a:rPr lang="en-US" altLang="zh-CN" dirty="0"/>
              <a:t>Z</a:t>
            </a:r>
            <a:r>
              <a:rPr lang="zh-CN" altLang="en-US" dirty="0"/>
              <a:t>和</a:t>
            </a:r>
            <a:r>
              <a:rPr lang="en-US" altLang="zh-CN" dirty="0"/>
              <a:t>Y</a:t>
            </a:r>
            <a:r>
              <a:rPr lang="zh-CN" altLang="en-US" dirty="0"/>
              <a:t>对模</a:t>
            </a:r>
            <a:r>
              <a:rPr lang="en-US" altLang="zh-CN" dirty="0"/>
              <a:t>X</a:t>
            </a:r>
            <a:r>
              <a:rPr lang="zh-CN" altLang="en-US" dirty="0"/>
              <a:t>是同余的，记作：</a:t>
            </a:r>
            <a:r>
              <a:rPr lang="zh-CN" altLang="en-US" sz="2800" dirty="0"/>
              <a:t> </a:t>
            </a:r>
            <a:endParaRPr lang="en-US" altLang="zh-CN" sz="2800" dirty="0"/>
          </a:p>
          <a:p>
            <a:pPr marL="0" indent="0" algn="ctr">
              <a:buNone/>
            </a:pPr>
            <a:r>
              <a:rPr lang="en-US" altLang="zh-CN" sz="2800" dirty="0">
                <a:solidFill>
                  <a:srgbClr val="000099"/>
                </a:solidFill>
              </a:rPr>
              <a:t>Z≡Y (mod X)      Y≡Z (mod X) </a:t>
            </a:r>
            <a:r>
              <a:rPr lang="en-US" altLang="zh-CN" sz="2800" dirty="0">
                <a:solidFill>
                  <a:srgbClr val="0066FF"/>
                </a:solidFill>
              </a:rPr>
              <a:t> </a:t>
            </a:r>
          </a:p>
          <a:p>
            <a:pPr marL="0" indent="0" algn="ctr">
              <a:buNone/>
            </a:pPr>
            <a:endParaRPr lang="en-US" altLang="zh-CN" sz="2800" dirty="0">
              <a:solidFill>
                <a:srgbClr val="0066FF"/>
              </a:solidFill>
            </a:endParaRPr>
          </a:p>
          <a:p>
            <a:pPr eaLnBrk="1" hangingPunct="1">
              <a:lnSpc>
                <a:spcPct val="115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FF0000"/>
                </a:solidFill>
              </a:rPr>
              <a:t>12</a:t>
            </a:r>
            <a:r>
              <a:rPr lang="en-US" altLang="zh-CN" sz="2800" dirty="0"/>
              <a:t>+9</a:t>
            </a:r>
            <a:r>
              <a:rPr lang="en-US" altLang="zh-CN" sz="2800" dirty="0">
                <a:solidFill>
                  <a:srgbClr val="000099"/>
                </a:solidFill>
              </a:rPr>
              <a:t> ≡ </a:t>
            </a:r>
            <a:r>
              <a:rPr lang="en-US" altLang="zh-CN" sz="2800" dirty="0">
                <a:solidFill>
                  <a:srgbClr val="FF0000"/>
                </a:solidFill>
              </a:rPr>
              <a:t>24</a:t>
            </a:r>
            <a:r>
              <a:rPr lang="en-US" altLang="zh-CN" sz="2800" dirty="0"/>
              <a:t>+9</a:t>
            </a:r>
            <a:r>
              <a:rPr lang="en-US" altLang="zh-CN" sz="2800" dirty="0">
                <a:solidFill>
                  <a:srgbClr val="000099"/>
                </a:solidFill>
              </a:rPr>
              <a:t> ≡ </a:t>
            </a:r>
            <a:r>
              <a:rPr lang="en-US" altLang="zh-CN" sz="2800" dirty="0">
                <a:solidFill>
                  <a:srgbClr val="FF0000"/>
                </a:solidFill>
              </a:rPr>
              <a:t>36</a:t>
            </a:r>
            <a:r>
              <a:rPr lang="en-US" altLang="zh-CN" sz="2800" dirty="0"/>
              <a:t>+9</a:t>
            </a:r>
          </a:p>
          <a:p>
            <a:pPr eaLnBrk="1" hangingPunct="1">
              <a:lnSpc>
                <a:spcPct val="115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FF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extLst>
      <p:ext uri="{BB962C8B-B14F-4D97-AF65-F5344CB8AC3E}">
        <p14:creationId xmlns:p14="http://schemas.microsoft.com/office/powerpoint/2010/main" val="18672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pPr eaLnBrk="1" hangingPunct="1"/>
            <a:r>
              <a:rPr lang="en-US" altLang="zh-CN" dirty="0"/>
              <a:t>7+(-3)</a:t>
            </a:r>
          </a:p>
          <a:p>
            <a:pPr marL="0" indent="0" eaLnBrk="1" hangingPunct="1">
              <a:buNone/>
            </a:pPr>
            <a:r>
              <a:rPr lang="en-US" altLang="zh-CN" dirty="0"/>
              <a:t>          =7+(</a:t>
            </a:r>
            <a:r>
              <a:rPr lang="en-US" altLang="zh-CN" dirty="0">
                <a:solidFill>
                  <a:srgbClr val="FF0000"/>
                </a:solidFill>
              </a:rPr>
              <a:t>12</a:t>
            </a:r>
            <a:r>
              <a:rPr lang="en-US" altLang="zh-CN" dirty="0"/>
              <a:t>-3)</a:t>
            </a:r>
          </a:p>
          <a:p>
            <a:pPr marL="0" indent="0" eaLnBrk="1" hangingPunct="1">
              <a:buNone/>
            </a:pPr>
            <a:r>
              <a:rPr lang="en-US" altLang="zh-CN" dirty="0"/>
              <a:t>          =7+9</a:t>
            </a:r>
          </a:p>
          <a:p>
            <a:pPr marL="0" indent="0" eaLnBrk="1" hangingPunct="1">
              <a:buNone/>
            </a:pPr>
            <a:r>
              <a:rPr lang="en-US" altLang="zh-CN" dirty="0"/>
              <a:t>          =16</a:t>
            </a:r>
          </a:p>
          <a:p>
            <a:pPr marL="0" indent="0" eaLnBrk="1" hangingPunct="1">
              <a:buNone/>
            </a:pPr>
            <a:r>
              <a:rPr lang="en-US" altLang="zh-CN" dirty="0"/>
              <a:t>          =4</a:t>
            </a:r>
          </a:p>
          <a:p>
            <a:pPr eaLnBrk="1" hangingPunct="1"/>
            <a:r>
              <a:rPr lang="zh-CN" altLang="en-US" dirty="0"/>
              <a:t>表示负数的时候如利用</a:t>
            </a:r>
            <a:r>
              <a:rPr lang="zh-CN" altLang="en-US" dirty="0">
                <a:solidFill>
                  <a:srgbClr val="C00000"/>
                </a:solidFill>
              </a:rPr>
              <a:t>模</a:t>
            </a:r>
            <a:r>
              <a:rPr lang="zh-CN" altLang="en-US" dirty="0"/>
              <a:t>的性质转换成正数，</a:t>
            </a:r>
            <a:endParaRPr lang="en-US" altLang="zh-CN" dirty="0"/>
          </a:p>
          <a:p>
            <a:pPr eaLnBrk="1" hangingPunct="1"/>
            <a:r>
              <a:rPr lang="zh-CN" altLang="en-US" dirty="0"/>
              <a:t>即可将原码运算中的</a:t>
            </a:r>
            <a:r>
              <a:rPr lang="zh-CN" altLang="en-US" dirty="0">
                <a:solidFill>
                  <a:srgbClr val="C00000"/>
                </a:solidFill>
              </a:rPr>
              <a:t>减法变成加法</a:t>
            </a:r>
            <a:r>
              <a:rPr lang="zh-CN" altLang="en-US" dirty="0"/>
              <a:t>运算</a:t>
            </a:r>
          </a:p>
          <a:p>
            <a:endParaRPr lang="zh-CN" altLang="en-US" dirty="0"/>
          </a:p>
        </p:txBody>
      </p:sp>
    </p:spTree>
    <p:extLst>
      <p:ext uri="{BB962C8B-B14F-4D97-AF65-F5344CB8AC3E}">
        <p14:creationId xmlns:p14="http://schemas.microsoft.com/office/powerpoint/2010/main" val="2635776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补码公式</a:t>
            </a:r>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t>模：</a:t>
            </a:r>
            <a:r>
              <a:rPr lang="zh-CN" altLang="en-US" dirty="0"/>
              <a:t>符号位进位位的权值</a:t>
            </a:r>
            <a:endParaRPr lang="en-US" altLang="zh-CN" dirty="0"/>
          </a:p>
          <a:p>
            <a:pPr>
              <a:lnSpc>
                <a:spcPct val="150000"/>
              </a:lnSpc>
            </a:pPr>
            <a:r>
              <a:rPr lang="zh-CN" altLang="en-US" dirty="0"/>
              <a:t>真值为正数，补码等于原数据</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a:grpSpLocks/>
          </p:cNvGrpSpPr>
          <p:nvPr/>
        </p:nvGrpSpPr>
        <p:grpSpPr bwMode="auto">
          <a:xfrm>
            <a:off x="3321089" y="2893346"/>
            <a:ext cx="5545138" cy="1503362"/>
            <a:chOff x="0" y="0"/>
            <a:chExt cx="3493" cy="947"/>
          </a:xfrm>
        </p:grpSpPr>
        <p:sp>
          <p:nvSpPr>
            <p:cNvPr id="5"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p>
          </p:txBody>
        </p:sp>
        <p:sp>
          <p:nvSpPr>
            <p:cNvPr id="6" name="Text Box 6"/>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p>
          </p:txBody>
        </p:sp>
        <p:sp>
          <p:nvSpPr>
            <p:cNvPr id="7"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a:grpSpLocks/>
          </p:cNvGrpSpPr>
          <p:nvPr/>
        </p:nvGrpSpPr>
        <p:grpSpPr bwMode="auto">
          <a:xfrm>
            <a:off x="3321089" y="4755862"/>
            <a:ext cx="5545137" cy="1606549"/>
            <a:chOff x="0" y="0"/>
            <a:chExt cx="3493" cy="1012"/>
          </a:xfrm>
        </p:grpSpPr>
        <p:sp>
          <p:nvSpPr>
            <p:cNvPr id="9"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0"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p>
          </p:txBody>
        </p:sp>
        <p:sp>
          <p:nvSpPr>
            <p:cNvPr id="11"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4090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E35E4-BE2F-4EF2-A5E1-313A49B5DAE7}"/>
              </a:ext>
            </a:extLst>
          </p:cNvPr>
          <p:cNvSpPr>
            <a:spLocks noGrp="1"/>
          </p:cNvSpPr>
          <p:nvPr>
            <p:ph type="title"/>
          </p:nvPr>
        </p:nvSpPr>
        <p:spPr/>
        <p:txBody>
          <a:bodyPr/>
          <a:lstStyle/>
          <a:p>
            <a:r>
              <a:rPr lang="zh-CN" altLang="zh-CN" dirty="0"/>
              <a:t>补码与反码的关系</a:t>
            </a:r>
            <a:endParaRPr lang="zh-CN" altLang="en-US" dirty="0"/>
          </a:p>
        </p:txBody>
      </p:sp>
      <p:sp>
        <p:nvSpPr>
          <p:cNvPr id="4" name="内容占位符 5">
            <a:extLst>
              <a:ext uri="{FF2B5EF4-FFF2-40B4-BE49-F238E27FC236}">
                <a16:creationId xmlns:a16="http://schemas.microsoft.com/office/drawing/2014/main" id="{14D256F3-5089-44E3-8AE5-ED33EAA928A5}"/>
              </a:ext>
            </a:extLst>
          </p:cNvPr>
          <p:cNvSpPr>
            <a:spLocks noGrp="1"/>
          </p:cNvSpPr>
          <p:nvPr>
            <p:ph idx="1"/>
          </p:nvPr>
        </p:nvSpPr>
        <p:spPr>
          <a:xfrm>
            <a:off x="1973516" y="1268884"/>
            <a:ext cx="4104456" cy="5040312"/>
          </a:xfrm>
        </p:spPr>
        <p:txBody>
          <a:bodyPr/>
          <a:lstStyle/>
          <a:p>
            <a:pPr eaLnBrk="1" hangingPunct="1">
              <a:lnSpc>
                <a:spcPct val="150000"/>
              </a:lnSpc>
              <a:buNone/>
            </a:pPr>
            <a:r>
              <a:rPr lang="zh-CN" altLang="en-US" sz="2800" dirty="0"/>
              <a:t>定点小数</a:t>
            </a:r>
          </a:p>
          <a:p>
            <a:pPr eaLnBrk="1" hangingPunct="1">
              <a:lnSpc>
                <a:spcPct val="150000"/>
              </a:lnSpc>
              <a:buNone/>
            </a:pPr>
            <a:r>
              <a:rPr lang="en-US" altLang="zh-CN" sz="2800" dirty="0"/>
              <a:t>[x]</a:t>
            </a:r>
            <a:r>
              <a:rPr lang="zh-CN" altLang="en-US" sz="2800" baseline="-25000" dirty="0"/>
              <a:t>反</a:t>
            </a:r>
            <a:r>
              <a:rPr lang="en-US" altLang="zh-CN" sz="2800" dirty="0"/>
              <a:t>=2</a:t>
            </a:r>
            <a:r>
              <a:rPr lang="en-US" altLang="zh-CN" sz="2800" dirty="0">
                <a:solidFill>
                  <a:schemeClr val="accent2"/>
                </a:solidFill>
              </a:rPr>
              <a:t>-2</a:t>
            </a:r>
            <a:r>
              <a:rPr lang="en-US" altLang="zh-CN" sz="2800" baseline="50000" dirty="0">
                <a:solidFill>
                  <a:schemeClr val="accent2"/>
                </a:solidFill>
              </a:rPr>
              <a:t>-n</a:t>
            </a:r>
            <a:r>
              <a:rPr lang="en-US" altLang="zh-CN" sz="2800" dirty="0"/>
              <a:t>+x</a:t>
            </a:r>
          </a:p>
          <a:p>
            <a:pPr eaLnBrk="1" hangingPunct="1">
              <a:lnSpc>
                <a:spcPct val="150000"/>
              </a:lnSpc>
              <a:buNone/>
            </a:pPr>
            <a:r>
              <a:rPr lang="en-US" altLang="zh-CN" sz="2800" dirty="0"/>
              <a:t>[x]</a:t>
            </a:r>
            <a:r>
              <a:rPr lang="zh-CN" altLang="en-US" sz="2800" baseline="-25000" dirty="0"/>
              <a:t>补</a:t>
            </a:r>
            <a:r>
              <a:rPr lang="en-US" altLang="zh-CN" sz="2800" dirty="0"/>
              <a:t>=2+x</a:t>
            </a:r>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chemeClr val="accent2"/>
                </a:solidFill>
              </a:rPr>
              <a:t>2</a:t>
            </a:r>
            <a:r>
              <a:rPr lang="en-US" altLang="zh-CN" sz="2800" baseline="50000" dirty="0">
                <a:solidFill>
                  <a:schemeClr val="accent2"/>
                </a:solidFill>
              </a:rPr>
              <a:t>-n</a:t>
            </a:r>
          </a:p>
          <a:p>
            <a:pPr>
              <a:lnSpc>
                <a:spcPct val="150000"/>
              </a:lnSpc>
            </a:pPr>
            <a:endParaRPr lang="zh-CN" altLang="en-US" dirty="0"/>
          </a:p>
        </p:txBody>
      </p:sp>
      <p:sp>
        <p:nvSpPr>
          <p:cNvPr id="5" name="内容占位符 6">
            <a:extLst>
              <a:ext uri="{FF2B5EF4-FFF2-40B4-BE49-F238E27FC236}">
                <a16:creationId xmlns:a16="http://schemas.microsoft.com/office/drawing/2014/main" id="{D2225E52-5D02-48F3-BD29-18427177BA9F}"/>
              </a:ext>
            </a:extLst>
          </p:cNvPr>
          <p:cNvSpPr txBox="1">
            <a:spLocks/>
          </p:cNvSpPr>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dirty="0"/>
              <a:t>整数</a:t>
            </a:r>
          </a:p>
          <a:p>
            <a:pPr>
              <a:lnSpc>
                <a:spcPct val="150000"/>
              </a:lnSpc>
              <a:buClr>
                <a:schemeClr val="accent2"/>
              </a:buClr>
              <a:buFont typeface="Arial" panose="020B0604020202020204" pitchFamily="34" charset="0"/>
              <a:buNone/>
            </a:pPr>
            <a:r>
              <a:rPr lang="en-US" altLang="zh-CN" dirty="0"/>
              <a:t>[x]</a:t>
            </a:r>
            <a:r>
              <a:rPr lang="zh-CN" altLang="en-US" baseline="-25000" dirty="0"/>
              <a:t>反</a:t>
            </a:r>
            <a:r>
              <a:rPr lang="en-US" altLang="zh-CN" dirty="0"/>
              <a:t>=2</a:t>
            </a:r>
            <a:r>
              <a:rPr lang="en-US" altLang="zh-CN" baseline="50000" dirty="0"/>
              <a:t>n+1</a:t>
            </a:r>
            <a:r>
              <a:rPr lang="en-US" altLang="zh-CN" dirty="0">
                <a:solidFill>
                  <a:schemeClr val="accent2"/>
                </a:solidFill>
              </a:rPr>
              <a:t>-1</a:t>
            </a:r>
            <a:r>
              <a:rPr lang="en-US" altLang="zh-CN" dirty="0"/>
              <a:t>+x</a:t>
            </a:r>
          </a:p>
          <a:p>
            <a:pPr>
              <a:lnSpc>
                <a:spcPct val="150000"/>
              </a:lnSpc>
              <a:buClr>
                <a:schemeClr val="accent2"/>
              </a:buClr>
              <a:buFont typeface="Arial" panose="020B0604020202020204" pitchFamily="34" charset="0"/>
              <a:buNone/>
            </a:pPr>
            <a:r>
              <a:rPr lang="en-US" altLang="zh-CN" dirty="0"/>
              <a:t>[x]</a:t>
            </a:r>
            <a:r>
              <a:rPr lang="zh-CN" altLang="en-US" baseline="-25000" dirty="0"/>
              <a:t>补</a:t>
            </a:r>
            <a:r>
              <a:rPr lang="en-US" altLang="zh-CN" dirty="0"/>
              <a:t>=2</a:t>
            </a:r>
            <a:r>
              <a:rPr lang="en-US" altLang="zh-CN" baseline="50000" dirty="0"/>
              <a:t>n+1</a:t>
            </a:r>
            <a:r>
              <a:rPr lang="en-US" altLang="zh-CN" dirty="0"/>
              <a:t>+x</a:t>
            </a:r>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chemeClr val="accent2"/>
                </a:solidFill>
              </a:rPr>
              <a:t>1</a:t>
            </a:r>
          </a:p>
          <a:p>
            <a:pPr>
              <a:lnSpc>
                <a:spcPct val="150000"/>
              </a:lnSpc>
            </a:pPr>
            <a:endParaRPr lang="zh-CN" altLang="en-US" dirty="0"/>
          </a:p>
        </p:txBody>
      </p:sp>
      <p:sp>
        <p:nvSpPr>
          <p:cNvPr id="6" name="矩形 5"/>
          <p:cNvSpPr/>
          <p:nvPr/>
        </p:nvSpPr>
        <p:spPr>
          <a:xfrm>
            <a:off x="1973516" y="5482541"/>
            <a:ext cx="7868984" cy="576761"/>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dirty="0">
                <a:latin typeface="微软雅黑" panose="020B0503020204020204" pitchFamily="34" charset="-122"/>
                <a:ea typeface="微软雅黑" panose="020B0503020204020204" pitchFamily="34" charset="-122"/>
              </a:rPr>
              <a:t>当</a:t>
            </a:r>
            <a:r>
              <a:rPr lang="en-US" altLang="zh-CN" sz="2600" dirty="0">
                <a:latin typeface="微软雅黑" panose="020B0503020204020204" pitchFamily="34" charset="-122"/>
                <a:ea typeface="微软雅黑" panose="020B0503020204020204" pitchFamily="34" charset="-122"/>
              </a:rPr>
              <a:t>X</a:t>
            </a:r>
            <a:r>
              <a:rPr lang="zh-CN" altLang="en-US" sz="2600" dirty="0">
                <a:latin typeface="微软雅黑" panose="020B0503020204020204" pitchFamily="34" charset="-122"/>
                <a:ea typeface="微软雅黑" panose="020B0503020204020204" pitchFamily="34" charset="-122"/>
              </a:rPr>
              <a:t>为负数时，补码等于反码末位加</a:t>
            </a:r>
            <a:r>
              <a:rPr lang="en-US" altLang="zh-CN" sz="2600"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39818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补码编码的简便方法</a:t>
            </a:r>
          </a:p>
        </p:txBody>
      </p:sp>
      <p:sp>
        <p:nvSpPr>
          <p:cNvPr id="6" name="内容占位符 5"/>
          <p:cNvSpPr>
            <a:spLocks noGrp="1"/>
          </p:cNvSpPr>
          <p:nvPr>
            <p:ph idx="1"/>
          </p:nvPr>
        </p:nvSpPr>
        <p:spPr/>
        <p:txBody>
          <a:bodyPr/>
          <a:lstStyle/>
          <a:p>
            <a:pPr eaLnBrk="1" hangingPunct="1">
              <a:lnSpc>
                <a:spcPct val="150000"/>
              </a:lnSpc>
            </a:pPr>
            <a:r>
              <a:rPr lang="zh-CN" altLang="en-US" dirty="0"/>
              <a:t>正值直接取其原来的二进制码，符号位为</a:t>
            </a:r>
            <a:r>
              <a:rPr lang="en-US" altLang="zh-CN" dirty="0"/>
              <a:t>0</a:t>
            </a:r>
          </a:p>
          <a:p>
            <a:pPr eaLnBrk="1" hangingPunct="1">
              <a:lnSpc>
                <a:spcPct val="150000"/>
              </a:lnSpc>
            </a:pPr>
            <a:r>
              <a:rPr lang="zh-CN" altLang="en-US" dirty="0"/>
              <a:t>负值则逐位取反，末位加</a:t>
            </a:r>
            <a:r>
              <a:rPr lang="en-US" altLang="zh-CN" dirty="0"/>
              <a:t>1</a:t>
            </a:r>
            <a:r>
              <a:rPr lang="zh-CN" altLang="en-US" dirty="0"/>
              <a:t>，符号位为</a:t>
            </a:r>
            <a:r>
              <a:rPr lang="en-US" altLang="zh-CN" dirty="0"/>
              <a:t>1</a:t>
            </a: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p>
          <a:p>
            <a:pPr>
              <a:lnSpc>
                <a:spcPct val="150000"/>
              </a:lnSpc>
            </a:pPr>
            <a:r>
              <a:rPr lang="zh-CN" altLang="en-US" dirty="0"/>
              <a:t>扫描法</a:t>
            </a:r>
            <a:endParaRPr lang="en-US" altLang="zh-CN" dirty="0"/>
          </a:p>
          <a:p>
            <a:pPr lvl="1">
              <a:lnSpc>
                <a:spcPct val="150000"/>
              </a:lnSpc>
            </a:pPr>
            <a:r>
              <a:rPr lang="zh-CN" altLang="en-US" dirty="0"/>
              <a:t>从最右侧开扫描找到第一个</a:t>
            </a:r>
            <a:r>
              <a:rPr lang="en-US" altLang="zh-CN" dirty="0"/>
              <a:t>1</a:t>
            </a:r>
            <a:r>
              <a:rPr lang="zh-CN" altLang="en-US" dirty="0"/>
              <a:t>，该数位左侧所有数据位取反，其他数据位不变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extLst>
      <p:ext uri="{BB962C8B-B14F-4D97-AF65-F5344CB8AC3E}">
        <p14:creationId xmlns:p14="http://schemas.microsoft.com/office/powerpoint/2010/main" val="1881490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p>
          <a:p>
            <a:pPr>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=1.00000000</a:t>
            </a:r>
          </a:p>
          <a:p>
            <a:pPr>
              <a:lnSpc>
                <a:spcPct val="100000"/>
              </a:lnSpc>
              <a:buClr>
                <a:schemeClr val="tx1"/>
              </a:buClr>
              <a:buNone/>
            </a:pPr>
            <a:r>
              <a:rPr lang="en-US" altLang="zh-CN" dirty="0">
                <a:solidFill>
                  <a:schemeClr val="tx2"/>
                </a:solidFill>
              </a:rPr>
              <a:t>        +0.00000001</a:t>
            </a:r>
          </a:p>
          <a:p>
            <a:pPr>
              <a:lnSpc>
                <a:spcPct val="100000"/>
              </a:lnSpc>
              <a:buClr>
                <a:schemeClr val="tx1"/>
              </a:buClr>
              <a:buNone/>
            </a:pPr>
            <a:r>
              <a:rPr lang="en-US" altLang="zh-CN" dirty="0">
                <a:solidFill>
                  <a:schemeClr val="tx2"/>
                </a:solidFill>
              </a:rPr>
              <a:t>        =1.00000001</a:t>
            </a:r>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[X]</a:t>
            </a:r>
            <a:r>
              <a:rPr lang="zh-CN" altLang="en-US" sz="2400" baseline="-25000" dirty="0">
                <a:solidFill>
                  <a:schemeClr val="tx2"/>
                </a:solidFill>
              </a:rPr>
              <a:t>补</a:t>
            </a:r>
            <a:r>
              <a:rPr lang="zh-CN" altLang="en-US" sz="2400" dirty="0">
                <a:solidFill>
                  <a:schemeClr val="tx2"/>
                </a:solidFill>
              </a:rPr>
              <a:t> </a:t>
            </a:r>
            <a:r>
              <a:rPr lang="en-US" altLang="zh-CN" sz="2400" dirty="0">
                <a:solidFill>
                  <a:schemeClr val="tx2"/>
                </a:solidFill>
              </a:rPr>
              <a:t>=1.11111111</a:t>
            </a:r>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[X]</a:t>
            </a:r>
            <a:r>
              <a:rPr lang="zh-CN" altLang="en-US" sz="2400" baseline="-25000" dirty="0">
                <a:solidFill>
                  <a:schemeClr val="tx2"/>
                </a:solidFill>
              </a:rPr>
              <a:t>补</a:t>
            </a:r>
            <a:r>
              <a:rPr lang="zh-CN" altLang="en-US" sz="2400" dirty="0">
                <a:solidFill>
                  <a:schemeClr val="tx2"/>
                </a:solidFill>
              </a:rPr>
              <a:t> </a:t>
            </a:r>
            <a:r>
              <a:rPr lang="en-US" altLang="zh-CN" sz="2400" dirty="0">
                <a:solidFill>
                  <a:schemeClr val="tx2"/>
                </a:solidFill>
              </a:rPr>
              <a:t>=111111111</a:t>
            </a:r>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a:spLocks/>
          </p:cNvSpPr>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p>
          <a:p>
            <a:pPr>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=1.11111111</a:t>
            </a:r>
          </a:p>
          <a:p>
            <a:pPr>
              <a:buClr>
                <a:schemeClr val="tx1"/>
              </a:buClr>
              <a:buNone/>
            </a:pPr>
            <a:r>
              <a:rPr lang="en-US" altLang="zh-CN" dirty="0">
                <a:solidFill>
                  <a:schemeClr val="tx2"/>
                </a:solidFill>
              </a:rPr>
              <a:t>        +0.00000001</a:t>
            </a:r>
          </a:p>
          <a:p>
            <a:pPr>
              <a:buClr>
                <a:schemeClr val="tx1"/>
              </a:buClr>
              <a:buNone/>
            </a:pPr>
            <a:r>
              <a:rPr lang="en-US" altLang="zh-CN" dirty="0">
                <a:solidFill>
                  <a:schemeClr val="tx2"/>
                </a:solidFill>
              </a:rPr>
              <a:t>        =</a:t>
            </a:r>
            <a:r>
              <a:rPr lang="en-US" altLang="zh-CN" u="sng" dirty="0">
                <a:solidFill>
                  <a:srgbClr val="C00000"/>
                </a:solidFill>
              </a:rPr>
              <a:t>10</a:t>
            </a:r>
            <a:r>
              <a:rPr lang="en-US" altLang="zh-CN" dirty="0">
                <a:solidFill>
                  <a:schemeClr val="tx2"/>
                </a:solidFill>
              </a:rPr>
              <a:t>.00000000</a:t>
            </a:r>
          </a:p>
          <a:p>
            <a:pPr>
              <a:buClr>
                <a:schemeClr val="tx1"/>
              </a:buClr>
              <a:buNone/>
            </a:pPr>
            <a:r>
              <a:rPr lang="en-US" altLang="zh-CN" dirty="0">
                <a:solidFill>
                  <a:schemeClr val="tx2"/>
                </a:solidFill>
              </a:rPr>
              <a:t>        =0.00000000</a:t>
            </a:r>
          </a:p>
          <a:p>
            <a:endParaRPr lang="zh-CN" altLang="en-US" dirty="0"/>
          </a:p>
        </p:txBody>
      </p:sp>
    </p:spTree>
    <p:extLst>
      <p:ext uri="{BB962C8B-B14F-4D97-AF65-F5344CB8AC3E}">
        <p14:creationId xmlns:p14="http://schemas.microsoft.com/office/powerpoint/2010/main" val="4336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补码特性</a:t>
            </a:r>
          </a:p>
        </p:txBody>
      </p:sp>
      <p:sp>
        <p:nvSpPr>
          <p:cNvPr id="3" name="内容占位符 2"/>
          <p:cNvSpPr>
            <a:spLocks noGrp="1"/>
          </p:cNvSpPr>
          <p:nvPr>
            <p:ph idx="1"/>
          </p:nvPr>
        </p:nvSpPr>
        <p:spPr/>
        <p:txBody>
          <a:bodyPr/>
          <a:lstStyle/>
          <a:p>
            <a:pPr eaLnBrk="1" hangingPunct="1">
              <a:lnSpc>
                <a:spcPct val="125000"/>
              </a:lnSpc>
            </a:pPr>
            <a:r>
              <a:rPr lang="zh-CN" altLang="en-US" dirty="0"/>
              <a:t>零有唯一的表示方式</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p>
          <a:p>
            <a:pPr eaLnBrk="1" hangingPunct="1">
              <a:lnSpc>
                <a:spcPct val="125000"/>
              </a:lnSpc>
            </a:pPr>
            <a:r>
              <a:rPr lang="en-US" altLang="zh-CN" dirty="0"/>
              <a:t>-1.0</a:t>
            </a:r>
            <a:r>
              <a:rPr lang="zh-CN" altLang="en-US" dirty="0"/>
              <a:t>的补码</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p>
          <a:p>
            <a:pPr eaLnBrk="1" hangingPunct="1">
              <a:lnSpc>
                <a:spcPct val="125000"/>
              </a:lnSpc>
              <a:buClr>
                <a:schemeClr val="tx1"/>
              </a:buClr>
              <a:buNone/>
            </a:pPr>
            <a:r>
              <a:rPr lang="en-US" altLang="zh-CN" dirty="0">
                <a:solidFill>
                  <a:srgbClr val="C00000"/>
                </a:solidFill>
              </a:rPr>
              <a:t>     2+X=2-1=1</a:t>
            </a:r>
          </a:p>
          <a:p>
            <a:pPr eaLnBrk="1" hangingPunct="1">
              <a:lnSpc>
                <a:spcPct val="125000"/>
              </a:lnSpc>
            </a:pPr>
            <a:r>
              <a:rPr lang="zh-CN" altLang="en-US" dirty="0"/>
              <a:t>补码相对原码少一个负零，多一个负一，</a:t>
            </a:r>
            <a:endParaRPr lang="en-US" altLang="zh-CN" dirty="0"/>
          </a:p>
          <a:p>
            <a:endParaRPr lang="zh-CN" altLang="en-US" dirty="0"/>
          </a:p>
        </p:txBody>
      </p:sp>
    </p:spTree>
    <p:extLst>
      <p:ext uri="{BB962C8B-B14F-4D97-AF65-F5344CB8AC3E}">
        <p14:creationId xmlns:p14="http://schemas.microsoft.com/office/powerpoint/2010/main" val="1956761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补码表示区间</a:t>
            </a:r>
          </a:p>
        </p:txBody>
      </p:sp>
      <p:sp>
        <p:nvSpPr>
          <p:cNvPr id="3" name="内容占位符 2"/>
          <p:cNvSpPr>
            <a:spLocks noGrp="1"/>
          </p:cNvSpPr>
          <p:nvPr>
            <p:ph idx="1"/>
          </p:nvPr>
        </p:nvSpPr>
        <p:spPr/>
        <p:txBody>
          <a:bodyPr/>
          <a:lstStyle/>
          <a:p>
            <a:pPr>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-1.00…0 ~ +0.11…1</a:t>
            </a:r>
          </a:p>
          <a:p>
            <a:pPr lvl="1">
              <a:spcBef>
                <a:spcPct val="50000"/>
              </a:spcBef>
            </a:pPr>
            <a:r>
              <a:rPr lang="en-US" altLang="zh-CN" sz="2400" dirty="0"/>
              <a:t> [-1,1-2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-100…0 ~ +011…1</a:t>
            </a:r>
          </a:p>
          <a:p>
            <a:pPr lvl="1">
              <a:spcBef>
                <a:spcPct val="50000"/>
              </a:spcBef>
            </a:pPr>
            <a:r>
              <a:rPr lang="zh-CN" altLang="en-US" sz="2400" dirty="0"/>
              <a:t> </a:t>
            </a:r>
            <a:r>
              <a:rPr lang="en-US" altLang="zh-CN" sz="2400" dirty="0"/>
              <a:t> [-2</a:t>
            </a:r>
            <a:r>
              <a:rPr lang="en-US" altLang="zh-CN" sz="2400" baseline="60000" dirty="0"/>
              <a:t>n</a:t>
            </a:r>
            <a:r>
              <a:rPr lang="en-US" altLang="zh-CN" sz="2400" dirty="0"/>
              <a:t>,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 </a:t>
            </a:r>
          </a:p>
          <a:p>
            <a:pPr>
              <a:spcBef>
                <a:spcPct val="50000"/>
              </a:spcBef>
            </a:pPr>
            <a:r>
              <a:rPr lang="zh-CN" altLang="en-US" sz="2800" dirty="0">
                <a:latin typeface="Times New Roman" panose="02020603050405020304" pitchFamily="18" charset="0"/>
                <a:cs typeface="Times New Roman" panose="02020603050405020304" pitchFamily="18" charset="0"/>
              </a:rPr>
              <a:t>非对称区间，左侧多一个数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113511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双符号位补码（变形补码）  模</a:t>
            </a:r>
            <a:r>
              <a:rPr lang="en-US" altLang="zh-CN" dirty="0"/>
              <a:t>=</a:t>
            </a:r>
            <a:r>
              <a:rPr lang="zh-CN" altLang="en-US" dirty="0"/>
              <a:t>？  </a:t>
            </a:r>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grpSp>
        <p:nvGrpSpPr>
          <p:cNvPr id="6" name="Group 4"/>
          <p:cNvGrpSpPr>
            <a:grpSpLocks/>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p>
          </p:txBody>
        </p:sp>
        <p:sp>
          <p:nvSpPr>
            <p:cNvPr id="9"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a:grpSpLocks/>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p>
          </p:txBody>
        </p:sp>
        <p:sp>
          <p:nvSpPr>
            <p:cNvPr id="13"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符号位</a:t>
            </a:r>
            <a:r>
              <a:rPr lang="en-US" altLang="zh-CN" sz="2400" dirty="0">
                <a:solidFill>
                  <a:schemeClr val="tx1"/>
                </a:solidFill>
                <a:latin typeface="微软雅黑" panose="020B0503020204020204" pitchFamily="34" charset="-122"/>
                <a:ea typeface="微软雅黑" panose="020B0503020204020204" pitchFamily="34" charset="-122"/>
              </a:rPr>
              <a:t>01</a:t>
            </a:r>
            <a:r>
              <a:rPr lang="zh-CN" altLang="en-US" sz="2400" dirty="0">
                <a:solidFill>
                  <a:schemeClr val="tx1"/>
                </a:solidFill>
                <a:latin typeface="微软雅黑" panose="020B0503020204020204" pitchFamily="34" charset="-122"/>
                <a:ea typeface="微软雅黑" panose="020B0503020204020204" pitchFamily="34" charset="-122"/>
              </a:rPr>
              <a:t>表示正溢出，</a:t>
            </a:r>
            <a:r>
              <a:rPr lang="en-US" altLang="zh-CN" sz="2400" dirty="0">
                <a:solidFill>
                  <a:schemeClr val="tx1"/>
                </a:solidFill>
                <a:latin typeface="微软雅黑" panose="020B0503020204020204" pitchFamily="34" charset="-122"/>
                <a:ea typeface="微软雅黑" panose="020B0503020204020204" pitchFamily="34" charset="-122"/>
              </a:rPr>
              <a:t>10</a:t>
            </a:r>
            <a:r>
              <a:rPr lang="zh-CN" altLang="en-US" sz="2400" dirty="0">
                <a:solidFill>
                  <a:schemeClr val="tx1"/>
                </a:solidFill>
                <a:latin typeface="微软雅黑" panose="020B0503020204020204" pitchFamily="34" charset="-122"/>
                <a:ea typeface="微软雅黑" panose="020B0503020204020204" pitchFamily="34" charset="-122"/>
              </a:rPr>
              <a:t>表示负溢出，最高位表示正确符号位</a:t>
            </a:r>
          </a:p>
        </p:txBody>
      </p:sp>
    </p:spTree>
    <p:extLst>
      <p:ext uri="{BB962C8B-B14F-4D97-AF65-F5344CB8AC3E}">
        <p14:creationId xmlns:p14="http://schemas.microsoft.com/office/powerpoint/2010/main" val="47646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[−Y]</a:t>
            </a:r>
            <a:r>
              <a:rPr lang="zh-CN" altLang="en-US" sz="2800" baseline="-25000" dirty="0"/>
              <a:t>补</a:t>
            </a:r>
            <a:r>
              <a:rPr lang="en-US" altLang="zh-CN" sz="2800" dirty="0"/>
              <a:t>= [</a:t>
            </a:r>
            <a:r>
              <a:rPr lang="en-US" altLang="zh-CN" sz="2800" dirty="0">
                <a:solidFill>
                  <a:schemeClr val="accent2"/>
                </a:solidFill>
              </a:rPr>
              <a:t>[Y]</a:t>
            </a:r>
            <a:r>
              <a:rPr lang="zh-CN" altLang="en-US" sz="2800" baseline="-25000" dirty="0">
                <a:solidFill>
                  <a:schemeClr val="accent2"/>
                </a:solidFill>
              </a:rPr>
              <a:t>补</a:t>
            </a:r>
            <a:r>
              <a:rPr lang="en-US" altLang="zh-CN" sz="2800" dirty="0"/>
              <a:t>]</a:t>
            </a:r>
            <a:r>
              <a:rPr lang="zh-CN" altLang="en-US" sz="2800" baseline="-25000" dirty="0"/>
              <a:t>补</a:t>
            </a:r>
          </a:p>
          <a:p>
            <a:pPr eaLnBrk="1" hangingPunct="1">
              <a:lnSpc>
                <a:spcPct val="150000"/>
              </a:lnSpc>
              <a:buClr>
                <a:schemeClr val="tx1"/>
              </a:buClr>
              <a:buNone/>
            </a:pPr>
            <a:r>
              <a:rPr lang="zh-CN" altLang="en-US" sz="2800" baseline="-25000" dirty="0"/>
              <a:t>      </a:t>
            </a:r>
            <a:r>
              <a:rPr lang="zh-CN" altLang="en-US" sz="2800" dirty="0"/>
              <a:t>对 </a:t>
            </a:r>
            <a:r>
              <a:rPr lang="en-US" altLang="zh-CN" sz="2800" dirty="0"/>
              <a:t>[Y]</a:t>
            </a:r>
            <a:r>
              <a:rPr lang="zh-CN" altLang="en-US" sz="2800" baseline="-25000" dirty="0"/>
              <a:t>补</a:t>
            </a:r>
            <a:r>
              <a:rPr lang="zh-CN" altLang="en-US" sz="2800" dirty="0"/>
              <a:t>逐位取反</a:t>
            </a:r>
            <a:r>
              <a:rPr lang="en-US" altLang="zh-CN" sz="2800" dirty="0"/>
              <a:t>, </a:t>
            </a:r>
            <a:r>
              <a:rPr lang="zh-CN" altLang="en-US" sz="2800" dirty="0"/>
              <a:t>再在最低位加 </a:t>
            </a:r>
            <a:r>
              <a:rPr lang="en-US" altLang="zh-CN" sz="2800" dirty="0"/>
              <a:t>1</a:t>
            </a:r>
          </a:p>
          <a:p>
            <a:endParaRPr lang="zh-CN" altLang="en-US" dirty="0"/>
          </a:p>
        </p:txBody>
      </p:sp>
    </p:spTree>
    <p:extLst>
      <p:ext uri="{BB962C8B-B14F-4D97-AF65-F5344CB8AC3E}">
        <p14:creationId xmlns:p14="http://schemas.microsoft.com/office/powerpoint/2010/main" val="186343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非数值数据表示法</a:t>
            </a:r>
          </a:p>
        </p:txBody>
      </p:sp>
      <p:sp>
        <p:nvSpPr>
          <p:cNvPr id="3" name="内容占位符 2"/>
          <p:cNvSpPr>
            <a:spLocks noGrp="1"/>
          </p:cNvSpPr>
          <p:nvPr>
            <p:ph idx="1"/>
          </p:nvPr>
        </p:nvSpPr>
        <p:spPr/>
        <p:txBody>
          <a:bodyPr/>
          <a:lstStyle/>
          <a:p>
            <a:pPr eaLnBrk="1" hangingPunct="1">
              <a:lnSpc>
                <a:spcPct val="150000"/>
              </a:lnSpc>
            </a:pPr>
            <a:r>
              <a:rPr lang="zh-CN" altLang="en-US" dirty="0"/>
              <a:t>字符表示法 </a:t>
            </a:r>
            <a:r>
              <a:rPr lang="en-US" altLang="zh-CN" dirty="0"/>
              <a:t>characters</a:t>
            </a:r>
          </a:p>
          <a:p>
            <a:pPr eaLnBrk="1" hangingPunct="1">
              <a:lnSpc>
                <a:spcPct val="150000"/>
              </a:lnSpc>
            </a:pPr>
            <a:r>
              <a:rPr lang="zh-CN" altLang="en-US" dirty="0"/>
              <a:t>汉字表示法 </a:t>
            </a:r>
            <a:r>
              <a:rPr lang="en-US" altLang="zh-CN" dirty="0"/>
              <a:t>Chinese characters</a:t>
            </a:r>
          </a:p>
          <a:p>
            <a:endParaRPr lang="zh-CN" altLang="en-US" dirty="0"/>
          </a:p>
        </p:txBody>
      </p:sp>
    </p:spTree>
    <p:extLst>
      <p:ext uri="{BB962C8B-B14F-4D97-AF65-F5344CB8AC3E}">
        <p14:creationId xmlns:p14="http://schemas.microsoft.com/office/powerpoint/2010/main" val="119972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solidFill>
                  <a:schemeClr val="accent2"/>
                </a:solidFill>
              </a:rPr>
              <a:t>x=0.1011   y= -0.0101  </a:t>
            </a:r>
            <a:r>
              <a:rPr lang="zh-CN" altLang="en-US" dirty="0">
                <a:solidFill>
                  <a:schemeClr val="accent2"/>
                </a:solidFill>
              </a:rPr>
              <a:t>用模</a:t>
            </a:r>
            <a:r>
              <a:rPr lang="en-US" altLang="zh-CN" dirty="0">
                <a:solidFill>
                  <a:schemeClr val="accent2"/>
                </a:solidFill>
              </a:rPr>
              <a:t>4</a:t>
            </a:r>
            <a:r>
              <a:rPr lang="zh-CN" altLang="en-US" dirty="0">
                <a:solidFill>
                  <a:schemeClr val="accent2"/>
                </a:solidFill>
              </a:rPr>
              <a:t>补码 求</a:t>
            </a:r>
            <a:r>
              <a:rPr lang="en-US" altLang="zh-CN" dirty="0" err="1">
                <a:solidFill>
                  <a:schemeClr val="accent2"/>
                </a:solidFill>
              </a:rPr>
              <a:t>x+y</a:t>
            </a:r>
            <a:r>
              <a:rPr lang="en-US" altLang="zh-CN" dirty="0">
                <a:solidFill>
                  <a:schemeClr val="accent2"/>
                </a:solidFill>
              </a:rPr>
              <a:t> 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1011,    [y]</a:t>
            </a:r>
            <a:r>
              <a:rPr lang="zh-CN" altLang="en-US" baseline="-25000" dirty="0"/>
              <a:t>补</a:t>
            </a:r>
            <a:r>
              <a:rPr lang="zh-CN" altLang="en-US" dirty="0"/>
              <a:t> </a:t>
            </a:r>
            <a:r>
              <a:rPr lang="en-US" altLang="zh-CN" dirty="0"/>
              <a:t>=  </a:t>
            </a:r>
            <a:r>
              <a:rPr lang="en-US" altLang="zh-CN" dirty="0">
                <a:solidFill>
                  <a:schemeClr val="accent2"/>
                </a:solidFill>
              </a:rPr>
              <a:t> 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0101</a:t>
            </a:r>
          </a:p>
          <a:p>
            <a:endParaRPr lang="zh-CN" altLang="en-US" dirty="0"/>
          </a:p>
        </p:txBody>
      </p:sp>
      <p:grpSp>
        <p:nvGrpSpPr>
          <p:cNvPr id="5" name="Group 4"/>
          <p:cNvGrpSpPr>
            <a:grpSpLocks/>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chemeClr val="accent2"/>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grpSp>
        <p:nvGrpSpPr>
          <p:cNvPr id="14" name="Group 13"/>
          <p:cNvGrpSpPr>
            <a:grpSpLocks/>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solidFill>
                    <a:schemeClr val="folHlink"/>
                  </a:solidFill>
                  <a:latin typeface="Tahoma" panose="020B0604030504040204" pitchFamily="34" charset="0"/>
                  <a:ea typeface="宋体" panose="02010600030101010101" pitchFamily="2" charset="-122"/>
                </a:rPr>
                <a:t>  </a:t>
              </a:r>
              <a:r>
                <a:rPr lang="en-US" sz="280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33130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dirty="0">
                <a:solidFill>
                  <a:srgbClr val="C00000"/>
                </a:solidFill>
              </a:rPr>
              <a:t>由  </a:t>
            </a:r>
            <a:r>
              <a:rPr lang="en-US" altLang="zh-CN" dirty="0">
                <a:solidFill>
                  <a:srgbClr val="C00000"/>
                </a:solidFill>
              </a:rPr>
              <a:t>[X]</a:t>
            </a:r>
            <a:r>
              <a:rPr lang="zh-CN" altLang="en-US" baseline="-25000" dirty="0">
                <a:solidFill>
                  <a:srgbClr val="C00000"/>
                </a:solidFill>
              </a:rPr>
              <a:t>补</a:t>
            </a:r>
            <a:r>
              <a:rPr lang="zh-CN" altLang="en-US" dirty="0">
                <a:solidFill>
                  <a:srgbClr val="C00000"/>
                </a:solidFill>
              </a:rPr>
              <a:t>    求  </a:t>
            </a:r>
            <a:r>
              <a:rPr lang="en-US" altLang="zh-CN" dirty="0">
                <a:solidFill>
                  <a:srgbClr val="C00000"/>
                </a:solidFill>
              </a:rPr>
              <a:t>[X / 2]</a:t>
            </a:r>
            <a:r>
              <a:rPr lang="zh-CN" altLang="en-US" baseline="-25000" dirty="0">
                <a:solidFill>
                  <a:srgbClr val="C00000"/>
                </a:solidFill>
              </a:rPr>
              <a:t>补</a:t>
            </a:r>
            <a:r>
              <a:rPr lang="zh-CN" altLang="en-US" dirty="0">
                <a:solidFill>
                  <a:srgbClr val="C00000"/>
                </a:solidFill>
              </a:rPr>
              <a:t> </a:t>
            </a:r>
            <a:endParaRPr lang="en-US" altLang="zh-CN" dirty="0">
              <a:solidFill>
                <a:srgbClr val="C00000"/>
              </a:solidFill>
            </a:endParaRPr>
          </a:p>
          <a:p>
            <a:pPr eaLnBrk="1" hangingPunct="1">
              <a:buClr>
                <a:schemeClr val="tx1"/>
              </a:buClr>
              <a:buNone/>
            </a:pPr>
            <a:r>
              <a:rPr lang="zh-CN" altLang="en-US" dirty="0"/>
              <a:t>原符号位不变，符号位与数值位均右移一位，</a:t>
            </a:r>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dirty="0">
                <a:solidFill>
                  <a:schemeClr val="folHlink"/>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dirty="0">
                <a:solidFill>
                  <a:schemeClr val="folHlink"/>
                </a:solidFill>
              </a:rPr>
              <a:t>11</a:t>
            </a:r>
            <a:r>
              <a:rPr lang="en-US" altLang="zh-CN" dirty="0"/>
              <a:t>001      </a:t>
            </a:r>
            <a:r>
              <a:rPr lang="zh-CN" altLang="en-US" dirty="0"/>
              <a:t>符号向右扩展</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左移，末位补零，符号变化溢出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dirty="0">
                <a:solidFill>
                  <a:srgbClr val="C00000"/>
                </a:solidFill>
              </a:rPr>
              <a:t>不同位数的整数补码相加减时，如何运算</a:t>
            </a:r>
          </a:p>
          <a:p>
            <a:endParaRPr lang="zh-CN" altLang="en-US" dirty="0"/>
          </a:p>
        </p:txBody>
      </p:sp>
      <p:grpSp>
        <p:nvGrpSpPr>
          <p:cNvPr id="5" name="Group 4"/>
          <p:cNvGrpSpPr>
            <a:grpSpLocks/>
          </p:cNvGrpSpPr>
          <p:nvPr/>
        </p:nvGrpSpPr>
        <p:grpSpPr bwMode="auto">
          <a:xfrm>
            <a:off x="2085976" y="4622801"/>
            <a:ext cx="4105275" cy="1528763"/>
            <a:chOff x="0" y="0"/>
            <a:chExt cx="2586" cy="963"/>
          </a:xfrm>
        </p:grpSpPr>
        <p:sp>
          <p:nvSpPr>
            <p:cNvPr id="6" name="Line 5"/>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Rectangle 6"/>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dirty="0">
                  <a:latin typeface="Tahoma" panose="020B0604030504040204" pitchFamily="34" charset="0"/>
                  <a:ea typeface="宋体" panose="02010600030101010101" pitchFamily="2" charset="-122"/>
                </a:rPr>
                <a:t> </a:t>
              </a:r>
            </a:p>
          </p:txBody>
        </p:sp>
        <p:sp>
          <p:nvSpPr>
            <p:cNvPr id="8" name="Rectangle 7"/>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8"/>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9"/>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grpSp>
        <p:nvGrpSpPr>
          <p:cNvPr id="11" name="Group 10"/>
          <p:cNvGrpSpPr>
            <a:grpSpLocks/>
          </p:cNvGrpSpPr>
          <p:nvPr/>
        </p:nvGrpSpPr>
        <p:grpSpPr bwMode="auto">
          <a:xfrm>
            <a:off x="6505240" y="4622801"/>
            <a:ext cx="4105275" cy="1528763"/>
            <a:chOff x="0" y="0"/>
            <a:chExt cx="2586" cy="963"/>
          </a:xfrm>
        </p:grpSpPr>
        <p:sp>
          <p:nvSpPr>
            <p:cNvPr id="12" name="Line 11"/>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3" name="Rectangle 12"/>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dirty="0">
                  <a:latin typeface="Tahoma" panose="020B0604030504040204" pitchFamily="34" charset="0"/>
                  <a:ea typeface="宋体" panose="02010600030101010101" pitchFamily="2" charset="-122"/>
                </a:rPr>
                <a:t> </a:t>
              </a:r>
            </a:p>
          </p:txBody>
        </p:sp>
        <p:sp>
          <p:nvSpPr>
            <p:cNvPr id="14" name="Rectangle 13"/>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5" name="Rectangle 14"/>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6" name="Rectangle 15"/>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spTree>
    <p:extLst>
      <p:ext uri="{BB962C8B-B14F-4D97-AF65-F5344CB8AC3E}">
        <p14:creationId xmlns:p14="http://schemas.microsoft.com/office/powerpoint/2010/main" val="205186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补码表示中的符号位扩展</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a:lnSpc>
                <a:spcPct val="150000"/>
              </a:lnSpc>
            </a:pPr>
            <a:r>
              <a:rPr lang="zh-CN" altLang="en-US" sz="2800" dirty="0"/>
              <a:t>不同位数的整数补码相加减时</a:t>
            </a:r>
          </a:p>
          <a:p>
            <a:pPr lvl="1">
              <a:lnSpc>
                <a:spcPct val="150000"/>
              </a:lnSpc>
            </a:pPr>
            <a:r>
              <a:rPr lang="zh-CN" altLang="en-US" sz="2400" dirty="0"/>
              <a:t>位数少的补码符号位向左扩展</a:t>
            </a:r>
          </a:p>
          <a:p>
            <a:pPr lvl="1">
              <a:lnSpc>
                <a:spcPct val="150000"/>
              </a:lnSpc>
            </a:pPr>
            <a:r>
              <a:rPr lang="zh-CN" altLang="en-US" sz="2400" dirty="0"/>
              <a:t>一直扩展到符号位对齐</a:t>
            </a:r>
          </a:p>
          <a:p>
            <a:endParaRPr lang="zh-CN" altLang="en-US" dirty="0"/>
          </a:p>
        </p:txBody>
      </p:sp>
      <p:grpSp>
        <p:nvGrpSpPr>
          <p:cNvPr id="5" name="Group 7"/>
          <p:cNvGrpSpPr>
            <a:grpSpLocks/>
          </p:cNvGrpSpPr>
          <p:nvPr/>
        </p:nvGrpSpPr>
        <p:grpSpPr bwMode="auto">
          <a:xfrm>
            <a:off x="6439234" y="3751940"/>
            <a:ext cx="5752766" cy="1593850"/>
            <a:chOff x="0" y="0"/>
            <a:chExt cx="2586" cy="1004"/>
          </a:xfrm>
        </p:grpSpPr>
        <p:sp>
          <p:nvSpPr>
            <p:cNvPr id="6" name="Line 8"/>
            <p:cNvSpPr>
              <a:spLocks noChangeShapeType="1"/>
            </p:cNvSpPr>
            <p:nvPr/>
          </p:nvSpPr>
          <p:spPr bwMode="auto">
            <a:xfrm>
              <a:off x="46" y="636"/>
              <a:ext cx="190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7"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8"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18" name="Group 7"/>
          <p:cNvGrpSpPr>
            <a:grpSpLocks/>
          </p:cNvGrpSpPr>
          <p:nvPr/>
        </p:nvGrpSpPr>
        <p:grpSpPr bwMode="auto">
          <a:xfrm>
            <a:off x="1294436" y="3758434"/>
            <a:ext cx="5752766" cy="1593851"/>
            <a:chOff x="0" y="0"/>
            <a:chExt cx="2586" cy="1004"/>
          </a:xfrm>
        </p:grpSpPr>
        <p:sp>
          <p:nvSpPr>
            <p:cNvPr id="19" name="Line 8"/>
            <p:cNvSpPr>
              <a:spLocks noChangeShapeType="1"/>
            </p:cNvSpPr>
            <p:nvPr/>
          </p:nvSpPr>
          <p:spPr bwMode="auto">
            <a:xfrm>
              <a:off x="46" y="636"/>
              <a:ext cx="1887"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0"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21"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2"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3"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202987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补码特性</a:t>
            </a:r>
          </a:p>
        </p:txBody>
      </p:sp>
      <p:sp>
        <p:nvSpPr>
          <p:cNvPr id="3" name="内容占位符 2"/>
          <p:cNvSpPr>
            <a:spLocks noGrp="1"/>
          </p:cNvSpPr>
          <p:nvPr>
            <p:ph idx="1"/>
          </p:nvPr>
        </p:nvSpPr>
        <p:spPr/>
        <p:txBody>
          <a:bodyPr/>
          <a:lstStyle/>
          <a:p>
            <a:pPr eaLnBrk="1" hangingPunct="1"/>
            <a:r>
              <a:rPr lang="zh-CN" altLang="zh-CN" dirty="0"/>
              <a:t>唯一的零</a:t>
            </a:r>
          </a:p>
          <a:p>
            <a:pPr eaLnBrk="1" hangingPunct="1"/>
            <a:r>
              <a:rPr lang="zh-CN" altLang="zh-CN" dirty="0"/>
              <a:t>符号位可以直接参与运算</a:t>
            </a:r>
          </a:p>
          <a:p>
            <a:pPr eaLnBrk="1" hangingPunct="1"/>
            <a:r>
              <a:rPr lang="zh-CN" altLang="zh-CN" dirty="0"/>
              <a:t>减法可以变成加法</a:t>
            </a:r>
            <a:r>
              <a:rPr lang="zh-CN" altLang="en-US" dirty="0"/>
              <a:t>，运算电路统一</a:t>
            </a:r>
            <a:endParaRPr lang="zh-CN" altLang="zh-CN" dirty="0"/>
          </a:p>
          <a:p>
            <a:pPr eaLnBrk="1" hangingPunct="1"/>
            <a:r>
              <a:rPr lang="zh-CN" altLang="zh-CN" dirty="0"/>
              <a:t>负数比整数多一个</a:t>
            </a:r>
            <a:endParaRPr lang="en-US" altLang="zh-CN"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a:t>
            </a:r>
          </a:p>
          <a:p>
            <a:pPr eaLnBrk="1" hangingPunct="1"/>
            <a:endParaRPr lang="zh-CN" altLang="zh-CN" dirty="0"/>
          </a:p>
          <a:p>
            <a:endParaRPr lang="zh-CN" altLang="en-US" dirty="0"/>
          </a:p>
        </p:txBody>
      </p:sp>
    </p:spTree>
    <p:extLst>
      <p:ext uri="{BB962C8B-B14F-4D97-AF65-F5344CB8AC3E}">
        <p14:creationId xmlns:p14="http://schemas.microsoft.com/office/powerpoint/2010/main" val="3136415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p:txBody>
          <a:bodyPr>
            <a:normAutofit/>
          </a:bodyPr>
          <a:lstStyle/>
          <a:p>
            <a:pPr>
              <a:buClr>
                <a:schemeClr val="hlink"/>
              </a:buClr>
              <a:buSzPct val="65000"/>
              <a:buNone/>
            </a:pPr>
            <a:r>
              <a:rPr lang="zh-CN" altLang="en-US" dirty="0">
                <a:latin typeface="Tahoma" panose="020B0604030504040204" pitchFamily="34" charset="0"/>
              </a:rPr>
              <a:t>定义</a:t>
            </a: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保持数据原有大小顺序，便于进行比较操作。</a:t>
            </a: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t>与补码的符号位相异，数据位相同</a:t>
            </a:r>
            <a:endParaRPr lang="en-US" altLang="zh-CN" dirty="0"/>
          </a:p>
          <a:p>
            <a:pPr lvl="1">
              <a:lnSpc>
                <a:spcPct val="150000"/>
              </a:lnSpc>
              <a:spcBef>
                <a:spcPct val="0"/>
              </a:spcBef>
            </a:pPr>
            <a:r>
              <a:rPr lang="en-US" altLang="zh-CN" sz="2200" dirty="0">
                <a:solidFill>
                  <a:srgbClr val="000000"/>
                </a:solidFill>
              </a:rPr>
              <a:t>X=+10101   </a:t>
            </a:r>
            <a:r>
              <a:rPr lang="en-US" altLang="zh-CN" sz="2200" dirty="0"/>
              <a:t>  [X]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en-US" altLang="zh-CN" sz="2200" dirty="0">
                <a:solidFill>
                  <a:schemeClr val="accent2"/>
                </a:solidFill>
              </a:rPr>
              <a:t>1</a:t>
            </a:r>
            <a:r>
              <a:rPr lang="en-US" altLang="zh-CN" sz="2200" dirty="0"/>
              <a:t>10101</a:t>
            </a:r>
          </a:p>
          <a:p>
            <a:pPr lvl="1">
              <a:lnSpc>
                <a:spcPct val="150000"/>
              </a:lnSpc>
              <a:spcBef>
                <a:spcPct val="0"/>
              </a:spcBef>
            </a:pPr>
            <a:r>
              <a:rPr lang="en-US" altLang="zh-CN" sz="2200" dirty="0">
                <a:solidFill>
                  <a:srgbClr val="000000"/>
                </a:solidFill>
              </a:rPr>
              <a:t>X=-10101  </a:t>
            </a:r>
            <a:r>
              <a:rPr lang="en-US" altLang="zh-CN" sz="2200" dirty="0"/>
              <a:t>    [X]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zh-CN" altLang="en-US" sz="2200" dirty="0"/>
              <a:t>＝</a:t>
            </a:r>
            <a:r>
              <a:rPr lang="en-US" altLang="zh-CN" sz="2200" dirty="0"/>
              <a:t>0</a:t>
            </a:r>
            <a:r>
              <a:rPr lang="en-US" altLang="zh-CN" sz="2200" dirty="0">
                <a:solidFill>
                  <a:schemeClr val="tx1"/>
                </a:solidFill>
              </a:rPr>
              <a:t>01011</a:t>
            </a: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extLst>
      <p:ext uri="{BB962C8B-B14F-4D97-AF65-F5344CB8AC3E}">
        <p14:creationId xmlns:p14="http://schemas.microsoft.com/office/powerpoint/2010/main" val="562930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不同机器码公式对比</a:t>
            </a:r>
            <a:endParaRPr lang="zh-CN" altLang="en-US" dirty="0"/>
          </a:p>
        </p:txBody>
      </p:sp>
      <p:graphicFrame>
        <p:nvGraphicFramePr>
          <p:cNvPr id="5" name="Group 3"/>
          <p:cNvGraphicFramePr>
            <a:graphicFrameLocks/>
          </p:cNvGraphicFramePr>
          <p:nvPr>
            <p:extLst>
              <p:ext uri="{D42A27DB-BD31-4B8C-83A1-F6EECF244321}">
                <p14:modId xmlns:p14="http://schemas.microsoft.com/office/powerpoint/2010/main" val="84802003"/>
              </p:ext>
            </p:extLst>
          </p:nvPr>
        </p:nvGraphicFramePr>
        <p:xfrm>
          <a:off x="1295400" y="1727202"/>
          <a:ext cx="9829800" cy="3898901"/>
        </p:xfrm>
        <a:graphic>
          <a:graphicData uri="http://schemas.openxmlformats.org/drawingml/2006/table">
            <a:tbl>
              <a:tblPr/>
              <a:tblGrid>
                <a:gridCol w="2457450">
                  <a:extLst>
                    <a:ext uri="{9D8B030D-6E8A-4147-A177-3AD203B41FA5}">
                      <a16:colId xmlns:a16="http://schemas.microsoft.com/office/drawing/2014/main" val="20000"/>
                    </a:ext>
                  </a:extLst>
                </a:gridCol>
                <a:gridCol w="2457450">
                  <a:extLst>
                    <a:ext uri="{9D8B030D-6E8A-4147-A177-3AD203B41FA5}">
                      <a16:colId xmlns:a16="http://schemas.microsoft.com/office/drawing/2014/main" val="20001"/>
                    </a:ext>
                  </a:extLst>
                </a:gridCol>
                <a:gridCol w="2457450">
                  <a:extLst>
                    <a:ext uri="{9D8B030D-6E8A-4147-A177-3AD203B41FA5}">
                      <a16:colId xmlns:a16="http://schemas.microsoft.com/office/drawing/2014/main" val="20002"/>
                    </a:ext>
                  </a:extLst>
                </a:gridCol>
                <a:gridCol w="2457450">
                  <a:extLst>
                    <a:ext uri="{9D8B030D-6E8A-4147-A177-3AD203B41FA5}">
                      <a16:colId xmlns:a16="http://schemas.microsoft.com/office/drawing/2014/main" val="20003"/>
                    </a:ext>
                  </a:extLst>
                </a:gridCol>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45382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定点数机器码表示范围</a:t>
            </a:r>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grpSp>
        <p:nvGrpSpPr>
          <p:cNvPr id="16" name="组合 15">
            <a:extLst>
              <a:ext uri="{FF2B5EF4-FFF2-40B4-BE49-F238E27FC236}">
                <a16:creationId xmlns:a16="http://schemas.microsoft.com/office/drawing/2014/main" id="{3707962A-7CC2-422D-8E49-0FD4E11863BF}"/>
              </a:ext>
            </a:extLst>
          </p:cNvPr>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6424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9" grpId="0" animBg="1"/>
      <p:bldP spid="20"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机器码小结</a:t>
            </a:r>
          </a:p>
        </p:txBody>
      </p:sp>
      <p:sp>
        <p:nvSpPr>
          <p:cNvPr id="3" name="内容占位符 2"/>
          <p:cNvSpPr>
            <a:spLocks noGrp="1"/>
          </p:cNvSpPr>
          <p:nvPr>
            <p:ph idx="1"/>
          </p:nvPr>
        </p:nvSpPr>
        <p:spPr/>
        <p:txBody>
          <a:bodyPr/>
          <a:lstStyle/>
          <a:p>
            <a:pPr algn="just">
              <a:lnSpc>
                <a:spcPct val="150000"/>
              </a:lnSpc>
              <a:spcBef>
                <a:spcPct val="30000"/>
              </a:spcBef>
            </a:pPr>
            <a:r>
              <a:rPr lang="en-US" altLang="zh-CN" dirty="0"/>
              <a:t>MSB</a:t>
            </a:r>
            <a:r>
              <a:rPr lang="zh-CN" altLang="en-US" dirty="0"/>
              <a:t>表示</a:t>
            </a:r>
            <a:r>
              <a:rPr lang="zh-CN" altLang="en-US" dirty="0">
                <a:solidFill>
                  <a:srgbClr val="FF0000"/>
                </a:solidFill>
              </a:rPr>
              <a:t>数符</a:t>
            </a:r>
          </a:p>
          <a:p>
            <a:pPr algn="just">
              <a:lnSpc>
                <a:spcPct val="150000"/>
              </a:lnSpc>
              <a:spcBef>
                <a:spcPct val="30000"/>
              </a:spcBef>
            </a:pPr>
            <a:r>
              <a:rPr lang="en-US" altLang="zh-CN" dirty="0"/>
              <a:t>4</a:t>
            </a:r>
            <a:r>
              <a:rPr lang="zh-CN" altLang="en-US" dirty="0"/>
              <a:t>种定点编码方式</a:t>
            </a:r>
          </a:p>
          <a:p>
            <a:pPr lvl="1" algn="just">
              <a:lnSpc>
                <a:spcPct val="150000"/>
              </a:lnSpc>
              <a:spcBef>
                <a:spcPct val="30000"/>
              </a:spcBef>
            </a:pPr>
            <a:r>
              <a:rPr lang="zh-CN" altLang="en-US" dirty="0"/>
              <a:t>原码   用来表示浮点（实）数的尾数</a:t>
            </a:r>
          </a:p>
          <a:p>
            <a:pPr lvl="1" algn="just">
              <a:lnSpc>
                <a:spcPct val="150000"/>
              </a:lnSpc>
              <a:spcBef>
                <a:spcPct val="30000"/>
              </a:spcBef>
            </a:pPr>
            <a:r>
              <a:rPr lang="zh-CN" altLang="en-US" dirty="0"/>
              <a:t>反码   已不用于表示数值数据</a:t>
            </a:r>
          </a:p>
          <a:p>
            <a:pPr lvl="1" algn="just">
              <a:lnSpc>
                <a:spcPct val="150000"/>
              </a:lnSpc>
              <a:spcBef>
                <a:spcPct val="30000"/>
              </a:spcBef>
            </a:pPr>
            <a:r>
              <a:rPr lang="zh-CN" altLang="en-US" dirty="0"/>
              <a:t>补码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dirty="0"/>
              <a:t>移码   用于浮点数阶码</a:t>
            </a:r>
          </a:p>
          <a:p>
            <a:pPr algn="just">
              <a:lnSpc>
                <a:spcPct val="150000"/>
              </a:lnSpc>
              <a:spcBef>
                <a:spcPct val="30000"/>
              </a:spcBef>
            </a:pPr>
            <a:r>
              <a:rPr lang="zh-CN" altLang="en-US" dirty="0"/>
              <a:t>补码优势</a:t>
            </a:r>
          </a:p>
          <a:p>
            <a:pPr lvl="1" algn="just">
              <a:lnSpc>
                <a:spcPct val="150000"/>
              </a:lnSpc>
              <a:spcBef>
                <a:spcPct val="30000"/>
              </a:spcBef>
            </a:pPr>
            <a:r>
              <a:rPr lang="zh-CN" altLang="en-US" dirty="0"/>
              <a:t>模运算，加、减运算统一</a:t>
            </a:r>
          </a:p>
          <a:p>
            <a:pPr lvl="1" algn="just">
              <a:lnSpc>
                <a:spcPct val="150000"/>
              </a:lnSpc>
              <a:spcBef>
                <a:spcPct val="30000"/>
              </a:spcBef>
            </a:pPr>
            <a:r>
              <a:rPr lang="zh-CN" altLang="en-US" dirty="0"/>
              <a:t>唯一</a:t>
            </a:r>
            <a:r>
              <a:rPr lang="en-US" altLang="zh-CN" dirty="0"/>
              <a:t>0</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spTree>
    <p:extLst>
      <p:ext uri="{BB962C8B-B14F-4D97-AF65-F5344CB8AC3E}">
        <p14:creationId xmlns:p14="http://schemas.microsoft.com/office/powerpoint/2010/main" val="1270611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 </a:t>
            </a: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15" name="Rectangle 8"/>
          <p:cNvSpPr>
            <a:spLocks noChangeArrowheads="1"/>
          </p:cNvSpPr>
          <p:nvPr/>
        </p:nvSpPr>
        <p:spPr bwMode="auto">
          <a:xfrm>
            <a:off x="1911648" y="6021660"/>
            <a:ext cx="6552728" cy="459100"/>
          </a:xfrm>
          <a:prstGeom prst="rect">
            <a:avLst/>
          </a:prstGeom>
          <a:no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机器码实际存储值是多少？</a:t>
            </a: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p>
        </p:txBody>
      </p:sp>
    </p:spTree>
    <p:extLst>
      <p:ext uri="{BB962C8B-B14F-4D97-AF65-F5344CB8AC3E}">
        <p14:creationId xmlns:p14="http://schemas.microsoft.com/office/powerpoint/2010/main" val="338468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srcRect b="6174"/>
          <a:stretch/>
        </p:blipFill>
        <p:spPr>
          <a:xfrm>
            <a:off x="2149692" y="912083"/>
            <a:ext cx="7162800" cy="3342417"/>
          </a:xfrm>
          <a:prstGeom prst="rect">
            <a:avLst/>
          </a:prstGeom>
          <a:ln>
            <a:solidFill>
              <a:schemeClr val="tx1"/>
            </a:solidFill>
          </a:ln>
        </p:spPr>
      </p:pic>
      <p:sp>
        <p:nvSpPr>
          <p:cNvPr id="2" name="标题 1"/>
          <p:cNvSpPr>
            <a:spLocks noGrp="1"/>
          </p:cNvSpPr>
          <p:nvPr>
            <p:ph type="title"/>
          </p:nvPr>
        </p:nvSpPr>
        <p:spPr/>
        <p:txBody>
          <a:bodyPr/>
          <a:lstStyle/>
          <a:p>
            <a:r>
              <a:rPr lang="zh-CN" altLang="en-US" dirty="0"/>
              <a:t>变量内存值？</a:t>
            </a:r>
          </a:p>
        </p:txBody>
      </p:sp>
      <p:sp>
        <p:nvSpPr>
          <p:cNvPr id="28" name="Rectangle 4"/>
          <p:cNvSpPr>
            <a:spLocks noChangeArrowheads="1"/>
          </p:cNvSpPr>
          <p:nvPr/>
        </p:nvSpPr>
        <p:spPr bwMode="auto">
          <a:xfrm>
            <a:off x="4077552" y="3717033"/>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p>
        </p:txBody>
      </p:sp>
      <p:sp>
        <p:nvSpPr>
          <p:cNvPr id="29" name="Rectangle 4"/>
          <p:cNvSpPr>
            <a:spLocks noChangeArrowheads="1"/>
          </p:cNvSpPr>
          <p:nvPr/>
        </p:nvSpPr>
        <p:spPr bwMode="auto">
          <a:xfrm>
            <a:off x="4077552" y="4396188"/>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p>
        </p:txBody>
      </p:sp>
      <p:sp>
        <p:nvSpPr>
          <p:cNvPr id="30" name="Rectangle 4"/>
          <p:cNvSpPr>
            <a:spLocks noChangeArrowheads="1"/>
          </p:cNvSpPr>
          <p:nvPr/>
        </p:nvSpPr>
        <p:spPr bwMode="auto">
          <a:xfrm>
            <a:off x="4077551" y="5098097"/>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p>
        </p:txBody>
      </p:sp>
      <p:sp>
        <p:nvSpPr>
          <p:cNvPr id="31" name="Rectangle 4"/>
          <p:cNvSpPr>
            <a:spLocks noChangeArrowheads="1"/>
          </p:cNvSpPr>
          <p:nvPr/>
        </p:nvSpPr>
        <p:spPr bwMode="auto">
          <a:xfrm>
            <a:off x="4077552" y="5800006"/>
            <a:ext cx="6018948"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p>
        </p:txBody>
      </p:sp>
      <p:sp>
        <p:nvSpPr>
          <p:cNvPr id="32" name="矩形标注 31"/>
          <p:cNvSpPr/>
          <p:nvPr/>
        </p:nvSpPr>
        <p:spPr>
          <a:xfrm>
            <a:off x="5087888" y="923219"/>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33" name="矩形标注 32"/>
          <p:cNvSpPr/>
          <p:nvPr/>
        </p:nvSpPr>
        <p:spPr>
          <a:xfrm>
            <a:off x="6511048" y="3234336"/>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34" name="矩形标注 33"/>
          <p:cNvSpPr/>
          <p:nvPr/>
        </p:nvSpPr>
        <p:spPr>
          <a:xfrm>
            <a:off x="8321829" y="3232929"/>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p>
        </p:txBody>
      </p:sp>
      <p:sp>
        <p:nvSpPr>
          <p:cNvPr id="35" name="矩形标注 34"/>
          <p:cNvSpPr/>
          <p:nvPr/>
        </p:nvSpPr>
        <p:spPr>
          <a:xfrm>
            <a:off x="2671604" y="3407752"/>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p>
        </p:txBody>
      </p:sp>
    </p:spTree>
    <p:extLst>
      <p:ext uri="{BB962C8B-B14F-4D97-AF65-F5344CB8AC3E}">
        <p14:creationId xmlns:p14="http://schemas.microsoft.com/office/powerpoint/2010/main" val="26276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Character representation </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p>
          <a:p>
            <a:pPr>
              <a:lnSpc>
                <a:spcPct val="150000"/>
              </a:lnSpc>
            </a:pPr>
            <a:r>
              <a:rPr lang="en-US" altLang="zh-CN" dirty="0"/>
              <a:t>Standards</a:t>
            </a:r>
          </a:p>
          <a:p>
            <a:pPr lvl="1">
              <a:lnSpc>
                <a:spcPct val="150000"/>
              </a:lnSpc>
            </a:pPr>
            <a:r>
              <a:rPr lang="en-US" altLang="zh-CN" dirty="0"/>
              <a:t>ASCII-American Standard Code for Information Interchange (ANSI 7bits)</a:t>
            </a:r>
          </a:p>
          <a:p>
            <a:pPr lvl="1">
              <a:lnSpc>
                <a:spcPct val="150000"/>
              </a:lnSpc>
            </a:pPr>
            <a:r>
              <a:rPr lang="en-US" altLang="zh-CN" dirty="0"/>
              <a:t>EBCDIC-Extended Binary-Coded Decimal Interchange Code (IBM 8bits)</a:t>
            </a:r>
          </a:p>
          <a:p>
            <a:pPr lvl="1">
              <a:lnSpc>
                <a:spcPct val="150000"/>
              </a:lnSpc>
            </a:pPr>
            <a:r>
              <a:rPr lang="en-US" altLang="zh-CN" dirty="0"/>
              <a:t>Unicode</a:t>
            </a:r>
          </a:p>
          <a:p>
            <a:endParaRPr lang="zh-CN" altLang="en-US" dirty="0"/>
          </a:p>
        </p:txBody>
      </p:sp>
    </p:spTree>
    <p:extLst>
      <p:ext uri="{BB962C8B-B14F-4D97-AF65-F5344CB8AC3E}">
        <p14:creationId xmlns:p14="http://schemas.microsoft.com/office/powerpoint/2010/main" val="797304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反汇编</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961"/>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aeax</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sp>
        <p:nvSpPr>
          <p:cNvPr id="29" name="Rectangle 8"/>
          <p:cNvSpPr>
            <a:spLocks noChangeArrowheads="1"/>
          </p:cNvSpPr>
          <p:nvPr/>
        </p:nvSpPr>
        <p:spPr bwMode="auto">
          <a:xfrm>
            <a:off x="3948040" y="5778212"/>
            <a:ext cx="5296604" cy="459100"/>
          </a:xfrm>
          <a:prstGeom prst="rect">
            <a:avLst/>
          </a:prstGeom>
          <a:solidFill>
            <a:srgbClr val="FFC000"/>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b,c,d</a:t>
            </a:r>
            <a:r>
              <a:rPr lang="zh-CN" altLang="en-US" sz="2400" dirty="0">
                <a:latin typeface="微软雅黑" panose="020B0503020204020204" pitchFamily="34" charset="-122"/>
                <a:ea typeface="微软雅黑" panose="020B0503020204020204" pitchFamily="34" charset="-122"/>
              </a:rPr>
              <a:t>内存地址为啥不连续？</a:t>
            </a:r>
          </a:p>
        </p:txBody>
      </p:sp>
    </p:spTree>
    <p:extLst>
      <p:ext uri="{BB962C8B-B14F-4D97-AF65-F5344CB8AC3E}">
        <p14:creationId xmlns:p14="http://schemas.microsoft.com/office/powerpoint/2010/main" val="32296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
                                            <p:bg/>
                                          </p:spTgt>
                                        </p:tgtEl>
                                        <p:attrNameLst>
                                          <p:attrName>style.visibility</p:attrName>
                                        </p:attrNameLst>
                                      </p:cBhvr>
                                      <p:to>
                                        <p:strVal val="visible"/>
                                      </p:to>
                                    </p:set>
                                    <p:anim calcmode="lin" valueType="num">
                                      <p:cBhvr additive="base">
                                        <p:cTn id="83" dur="500" fill="hold"/>
                                        <p:tgtEl>
                                          <p:spTgt spid="29">
                                            <p:bg/>
                                          </p:spTgt>
                                        </p:tgtEl>
                                        <p:attrNameLst>
                                          <p:attrName>ppt_x</p:attrName>
                                        </p:attrNameLst>
                                      </p:cBhvr>
                                      <p:tavLst>
                                        <p:tav tm="0">
                                          <p:val>
                                            <p:strVal val="#ppt_x"/>
                                          </p:val>
                                        </p:tav>
                                        <p:tav tm="100000">
                                          <p:val>
                                            <p:strVal val="#ppt_x"/>
                                          </p:val>
                                        </p:tav>
                                      </p:tavLst>
                                    </p:anim>
                                    <p:anim calcmode="lin" valueType="num">
                                      <p:cBhvr additive="base">
                                        <p:cTn id="84" dur="500" fill="hold"/>
                                        <p:tgtEl>
                                          <p:spTgt spid="29">
                                            <p:bg/>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xEl>
                                              <p:pRg st="0" end="0"/>
                                            </p:txEl>
                                          </p:spTgt>
                                        </p:tgtEl>
                                        <p:attrNameLst>
                                          <p:attrName>style.visibility</p:attrName>
                                        </p:attrNameLst>
                                      </p:cBhvr>
                                      <p:to>
                                        <p:strVal val="visible"/>
                                      </p:to>
                                    </p:set>
                                    <p:anim calcmode="lin" valueType="num">
                                      <p:cBhvr additive="base">
                                        <p:cTn id="8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build="allAtOnce"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语言中的定点数</a:t>
            </a:r>
          </a:p>
        </p:txBody>
      </p:sp>
      <p:sp>
        <p:nvSpPr>
          <p:cNvPr id="3" name="内容占位符 2"/>
          <p:cNvSpPr>
            <a:spLocks noGrp="1"/>
          </p:cNvSpPr>
          <p:nvPr>
            <p:ph idx="1"/>
          </p:nvPr>
        </p:nvSpPr>
        <p:spPr>
          <a:xfrm>
            <a:off x="487822" y="953397"/>
            <a:ext cx="10515599" cy="5637024"/>
          </a:xfrm>
        </p:spPr>
        <p:txBody>
          <a:bodyPr/>
          <a:lstStyle/>
          <a:p>
            <a:r>
              <a:rPr lang="zh-CN" altLang="en-US" dirty="0"/>
              <a:t>无符号整数</a:t>
            </a:r>
            <a:endParaRPr lang="en-US" altLang="zh-CN" dirty="0"/>
          </a:p>
          <a:p>
            <a:pPr lvl="1"/>
            <a:r>
              <a:rPr lang="en-US" altLang="zh-CN" dirty="0"/>
              <a:t>unsigned char </a:t>
            </a:r>
          </a:p>
          <a:p>
            <a:pPr lvl="1"/>
            <a:r>
              <a:rPr lang="en-US" altLang="zh-CN" dirty="0"/>
              <a:t>unsigned short</a:t>
            </a:r>
          </a:p>
          <a:p>
            <a:pPr lvl="1"/>
            <a:r>
              <a:rPr lang="en-US" altLang="zh-CN" dirty="0"/>
              <a:t>unsigned  </a:t>
            </a:r>
            <a:r>
              <a:rPr lang="en-US" altLang="zh-CN" dirty="0" err="1"/>
              <a:t>int</a:t>
            </a:r>
            <a:r>
              <a:rPr lang="en-US" altLang="zh-CN" dirty="0"/>
              <a:t> </a:t>
            </a:r>
          </a:p>
          <a:p>
            <a:pPr lvl="1"/>
            <a:r>
              <a:rPr lang="zh-CN" altLang="en-US" dirty="0"/>
              <a:t>一般用于地址运算，编号表示</a:t>
            </a:r>
          </a:p>
          <a:p>
            <a:r>
              <a:rPr lang="zh-CN" altLang="en-US" dirty="0"/>
              <a:t>有符号整数</a:t>
            </a:r>
            <a:endParaRPr lang="en-US" altLang="zh-CN" dirty="0"/>
          </a:p>
          <a:p>
            <a:pPr lvl="1"/>
            <a:r>
              <a:rPr lang="en-US" altLang="zh-CN" dirty="0"/>
              <a:t>char    short   </a:t>
            </a:r>
            <a:r>
              <a:rPr lang="en-US" altLang="zh-CN" dirty="0" err="1"/>
              <a:t>int</a:t>
            </a:r>
            <a:r>
              <a:rPr lang="en-US" altLang="zh-CN" dirty="0"/>
              <a:t>    long</a:t>
            </a:r>
          </a:p>
          <a:p>
            <a:pPr lvl="1"/>
            <a:r>
              <a:rPr lang="zh-CN" altLang="en-US" dirty="0"/>
              <a:t>采用补码表示</a:t>
            </a:r>
            <a:endParaRPr lang="en-US" altLang="zh-CN" dirty="0"/>
          </a:p>
          <a:p>
            <a:r>
              <a:rPr lang="zh-CN" altLang="en-US" dirty="0"/>
              <a:t>无符号整数的最大值大于位数相同的带符号整数的最大值</a:t>
            </a:r>
            <a:endParaRPr lang="en-US" altLang="zh-CN" dirty="0"/>
          </a:p>
          <a:p>
            <a:pPr lvl="1" algn="just">
              <a:spcBef>
                <a:spcPct val="30000"/>
              </a:spcBef>
            </a:pPr>
            <a:r>
              <a:rPr lang="zh-CN" altLang="en-US" dirty="0"/>
              <a:t>8位无符号整数最大是255（1111 1111）</a:t>
            </a:r>
            <a:endParaRPr lang="en-US" altLang="zh-CN" dirty="0"/>
          </a:p>
          <a:p>
            <a:pPr lvl="1" algn="just">
              <a:spcBef>
                <a:spcPct val="30000"/>
              </a:spcBef>
            </a:pPr>
            <a:r>
              <a:rPr lang="en-US" altLang="zh-CN" dirty="0"/>
              <a:t>8</a:t>
            </a:r>
            <a:r>
              <a:rPr lang="zh-CN" altLang="en-US" dirty="0"/>
              <a:t>位带符号整数最大为</a:t>
            </a:r>
            <a:r>
              <a:rPr lang="en-US" altLang="zh-CN" dirty="0"/>
              <a:t>127</a:t>
            </a:r>
            <a:r>
              <a:rPr lang="zh-CN" altLang="en-US" dirty="0"/>
              <a:t>（</a:t>
            </a:r>
            <a:r>
              <a:rPr lang="en-US" altLang="zh-CN" dirty="0"/>
              <a:t>0111 1111</a:t>
            </a:r>
            <a:r>
              <a:rPr lang="zh-CN" altLang="en-US" dirty="0"/>
              <a:t>）</a:t>
            </a:r>
          </a:p>
          <a:p>
            <a:pPr lvl="1"/>
            <a:endParaRPr lang="en-US" altLang="zh-CN" dirty="0"/>
          </a:p>
          <a:p>
            <a:endParaRPr lang="zh-CN" altLang="en-US" dirty="0"/>
          </a:p>
        </p:txBody>
      </p:sp>
    </p:spTree>
    <p:extLst>
      <p:ext uri="{BB962C8B-B14F-4D97-AF65-F5344CB8AC3E}">
        <p14:creationId xmlns:p14="http://schemas.microsoft.com/office/powerpoint/2010/main" val="24613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位补码表示范围</a:t>
            </a:r>
          </a:p>
        </p:txBody>
      </p:sp>
      <p:sp>
        <p:nvSpPr>
          <p:cNvPr id="3" name="内容占位符 2"/>
          <p:cNvSpPr>
            <a:spLocks noGrp="1"/>
          </p:cNvSpPr>
          <p:nvPr>
            <p:ph idx="1"/>
          </p:nvPr>
        </p:nvSpPr>
        <p:spPr>
          <a:xfrm>
            <a:off x="487822" y="953397"/>
            <a:ext cx="10515599" cy="5637024"/>
          </a:xfrm>
        </p:spPr>
        <p:txBody>
          <a:bodyPr/>
          <a:lstStyle/>
          <a:p>
            <a:r>
              <a:rPr lang="en-US" altLang="zh-CN" dirty="0">
                <a:solidFill>
                  <a:srgbClr val="FF0000"/>
                </a:solidFill>
              </a:rPr>
              <a:t>[-2</a:t>
            </a:r>
            <a:r>
              <a:rPr lang="en-US" altLang="zh-CN" baseline="60000" dirty="0">
                <a:solidFill>
                  <a:srgbClr val="FF0000"/>
                </a:solidFill>
              </a:rPr>
              <a:t>31</a:t>
            </a:r>
            <a:r>
              <a:rPr lang="zh-CN" altLang="en-US" dirty="0">
                <a:solidFill>
                  <a:srgbClr val="FF0000"/>
                </a:solidFill>
              </a:rPr>
              <a:t>，</a:t>
            </a:r>
            <a:r>
              <a:rPr lang="en-US" altLang="zh-CN" dirty="0">
                <a:solidFill>
                  <a:srgbClr val="FF0000"/>
                </a:solidFill>
              </a:rPr>
              <a:t>2</a:t>
            </a:r>
            <a:r>
              <a:rPr lang="en-US" altLang="zh-CN" baseline="60000" dirty="0">
                <a:solidFill>
                  <a:srgbClr val="FF0000"/>
                </a:solidFill>
              </a:rPr>
              <a:t>31</a:t>
            </a:r>
            <a:r>
              <a:rPr lang="en-US" altLang="zh-CN" dirty="0">
                <a:solidFill>
                  <a:srgbClr val="FF0000"/>
                </a:solidFill>
              </a:rPr>
              <a:t>-1]</a:t>
            </a:r>
            <a:endParaRPr lang="zh-CN" altLang="en-US" dirty="0">
              <a:solidFill>
                <a:srgbClr val="FF0000"/>
              </a:solidFill>
            </a:endParaRPr>
          </a:p>
        </p:txBody>
      </p:sp>
      <p:sp>
        <p:nvSpPr>
          <p:cNvPr id="5" name="Rectangle 3"/>
          <p:cNvSpPr txBox="1">
            <a:spLocks noChangeArrowheads="1"/>
          </p:cNvSpPr>
          <p:nvPr/>
        </p:nvSpPr>
        <p:spPr bwMode="auto">
          <a:xfrm>
            <a:off x="1419920" y="2056256"/>
            <a:ext cx="10772080" cy="3834532"/>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2000" b="1" kern="0" dirty="0">
                <a:ea typeface="宋体" panose="02010600030101010101" pitchFamily="2" charset="-122"/>
              </a:rPr>
              <a:t>     0000 0000 0000 0000 0000 0000 0000 0000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0</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0000 0000 0000 0000 0000 0000 0000 0001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+ 1</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0000 0000 0000 0000 0000 0000 0000 0010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0111 1111 1111 1111 1111 1111 1111 1110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+ 2,147,483,646</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FF0000"/>
                </a:solidFill>
                <a:ea typeface="宋体" panose="02010600030101010101" pitchFamily="2" charset="-122"/>
              </a:rPr>
              <a:t>0111 1111 1111 1111 1111 1111 1111 1111</a:t>
            </a:r>
            <a:r>
              <a:rPr lang="en-US" altLang="zh-CN" sz="2000" b="1" kern="0" baseline="-25000" dirty="0">
                <a:solidFill>
                  <a:srgbClr val="FF0000"/>
                </a:solidFill>
                <a:ea typeface="宋体" panose="02010600030101010101" pitchFamily="2" charset="-122"/>
              </a:rPr>
              <a:t>two</a:t>
            </a:r>
            <a:r>
              <a:rPr lang="en-US" altLang="zh-CN" sz="2000" b="1" kern="0" dirty="0">
                <a:solidFill>
                  <a:srgbClr val="FF0000"/>
                </a:solidFill>
                <a:ea typeface="宋体" panose="02010600030101010101" pitchFamily="2" charset="-122"/>
              </a:rPr>
              <a:t> = + 2,147,483,647</a:t>
            </a:r>
            <a:r>
              <a:rPr lang="en-US" altLang="zh-CN" sz="2000" b="1" kern="0" baseline="-25000" dirty="0">
                <a:solidFill>
                  <a:srgbClr val="FF0000"/>
                </a:solidFill>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00B050"/>
                </a:solidFill>
                <a:ea typeface="宋体" panose="02010600030101010101" pitchFamily="2" charset="-122"/>
              </a:rPr>
              <a:t>1000 0000 0000 0000 0000 0000 0000 0000</a:t>
            </a:r>
            <a:r>
              <a:rPr lang="en-US" altLang="zh-CN" sz="2000" b="1" kern="0" baseline="-25000" dirty="0">
                <a:solidFill>
                  <a:srgbClr val="00B050"/>
                </a:solidFill>
                <a:ea typeface="宋体" panose="02010600030101010101" pitchFamily="2" charset="-122"/>
              </a:rPr>
              <a:t>two</a:t>
            </a:r>
            <a:r>
              <a:rPr lang="en-US" altLang="zh-CN" sz="2000" b="1" kern="0" dirty="0">
                <a:solidFill>
                  <a:srgbClr val="00B050"/>
                </a:solidFill>
                <a:ea typeface="宋体" panose="02010600030101010101" pitchFamily="2" charset="-122"/>
              </a:rPr>
              <a:t> = – 2,147,483,648</a:t>
            </a:r>
            <a:r>
              <a:rPr lang="en-US" altLang="zh-CN" sz="2000" b="1" kern="0" baseline="-25000" dirty="0">
                <a:solidFill>
                  <a:srgbClr val="00B050"/>
                </a:solidFill>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1000 0000 0000 0000 0000 0000 0000 0001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2,147,483,647</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1000 0000 0000 0000 0000 0000 0000 0010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2,147,483,646</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1111 1111 1111 1111 1111 1111 1111 1101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3</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1111 1111 1111 1111 1111 1111 1111 1110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0000FF"/>
                </a:solidFill>
                <a:ea typeface="宋体" panose="02010600030101010101" pitchFamily="2" charset="-122"/>
              </a:rPr>
              <a:t>1111 1111 1111 1111 1111 1111 1111 1111</a:t>
            </a:r>
            <a:r>
              <a:rPr lang="en-US" altLang="zh-CN" sz="2000" b="1" kern="0" baseline="-25000" dirty="0">
                <a:solidFill>
                  <a:srgbClr val="0000FF"/>
                </a:solidFill>
                <a:ea typeface="宋体" panose="02010600030101010101" pitchFamily="2" charset="-122"/>
              </a:rPr>
              <a:t>two</a:t>
            </a:r>
            <a:r>
              <a:rPr lang="en-US" altLang="zh-CN" sz="2000" b="1" kern="0" dirty="0">
                <a:solidFill>
                  <a:srgbClr val="0000FF"/>
                </a:solidFill>
                <a:ea typeface="宋体" panose="02010600030101010101" pitchFamily="2" charset="-122"/>
              </a:rPr>
              <a:t> = – 1</a:t>
            </a:r>
            <a:r>
              <a:rPr lang="en-US" altLang="zh-CN" sz="2000" b="1" kern="0" baseline="-25000" dirty="0">
                <a:solidFill>
                  <a:srgbClr val="0000FF"/>
                </a:solidFill>
                <a:ea typeface="宋体" panose="02010600030101010101" pitchFamily="2" charset="-122"/>
              </a:rPr>
              <a:t>ten</a:t>
            </a:r>
            <a:br>
              <a:rPr lang="en-US" altLang="zh-CN" sz="3600" b="1" kern="0" dirty="0">
                <a:ea typeface="宋体" panose="02010600030101010101" pitchFamily="2" charset="-122"/>
              </a:rPr>
            </a:br>
            <a:r>
              <a:rPr lang="en-US" altLang="zh-CN" sz="1800" b="1" kern="0" dirty="0">
                <a:ea typeface="宋体" panose="02010600030101010101" pitchFamily="2" charset="-122"/>
              </a:rPr>
              <a:t>	</a:t>
            </a:r>
          </a:p>
        </p:txBody>
      </p:sp>
      <p:grpSp>
        <p:nvGrpSpPr>
          <p:cNvPr id="6" name="Group 11"/>
          <p:cNvGrpSpPr>
            <a:grpSpLocks/>
          </p:cNvGrpSpPr>
          <p:nvPr/>
        </p:nvGrpSpPr>
        <p:grpSpPr bwMode="auto">
          <a:xfrm>
            <a:off x="9696605" y="3502828"/>
            <a:ext cx="1157287" cy="941388"/>
            <a:chOff x="0" y="0"/>
            <a:chExt cx="729" cy="593"/>
          </a:xfrm>
        </p:grpSpPr>
        <p:grpSp>
          <p:nvGrpSpPr>
            <p:cNvPr id="7" name="Group 4"/>
            <p:cNvGrpSpPr>
              <a:grpSpLocks/>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err="1">
                    <a:solidFill>
                      <a:srgbClr val="FF0000"/>
                    </a:solidFill>
                    <a:latin typeface="Times New Roman" panose="02020603050405020304" pitchFamily="18" charset="0"/>
                    <a:ea typeface="宋体" panose="02010600030101010101" pitchFamily="2" charset="-122"/>
                  </a:rPr>
                  <a:t>maxint</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a:grpSpLocks/>
            </p:cNvGrpSpPr>
            <p:nvPr/>
          </p:nvGrpSpPr>
          <p:grpSpPr bwMode="auto">
            <a:xfrm>
              <a:off x="1" y="348"/>
              <a:ext cx="657" cy="245"/>
              <a:chOff x="0" y="0"/>
              <a:chExt cx="657" cy="245"/>
            </a:xfrm>
          </p:grpSpPr>
          <p:sp>
            <p:nvSpPr>
              <p:cNvPr id="9" name="Rectangle 8"/>
              <p:cNvSpPr>
                <a:spLocks noChangeArrowheads="1"/>
              </p:cNvSpPr>
              <p:nvPr/>
            </p:nvSpPr>
            <p:spPr bwMode="auto">
              <a:xfrm>
                <a:off x="144"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err="1">
                    <a:solidFill>
                      <a:srgbClr val="00B050"/>
                    </a:solidFill>
                    <a:latin typeface="Times New Roman" panose="02020603050405020304" pitchFamily="18" charset="0"/>
                    <a:ea typeface="宋体" panose="02010600030101010101" pitchFamily="2" charset="-122"/>
                  </a:rPr>
                  <a:t>minint</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extLst>
      <p:ext uri="{BB962C8B-B14F-4D97-AF65-F5344CB8AC3E}">
        <p14:creationId xmlns:p14="http://schemas.microsoft.com/office/powerpoint/2010/main" val="41608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Limits   of   exact-width   integer   types </a:t>
            </a:r>
            <a:endParaRPr lang="zh-CN" altLang="en-US" dirty="0"/>
          </a:p>
        </p:txBody>
      </p:sp>
      <p:sp>
        <p:nvSpPr>
          <p:cNvPr id="3" name="内容占位符 2"/>
          <p:cNvSpPr>
            <a:spLocks noGrp="1"/>
          </p:cNvSpPr>
          <p:nvPr>
            <p:ph idx="1"/>
          </p:nvPr>
        </p:nvSpPr>
        <p:spPr>
          <a:xfrm>
            <a:off x="919622" y="875255"/>
            <a:ext cx="10515599" cy="5637024"/>
          </a:xfrm>
        </p:spPr>
        <p:txBody>
          <a:bodyPr>
            <a:normAutofit fontScale="62500" lnSpcReduction="20000"/>
          </a:bodyPr>
          <a:lstStyle/>
          <a:p>
            <a:pPr marL="0" indent="0">
              <a:buNone/>
            </a:pPr>
            <a:r>
              <a:rPr lang="en-US" altLang="zh-CN" b="1" dirty="0"/>
              <a:t> // c99  </a:t>
            </a:r>
            <a:r>
              <a:rPr lang="en-US" altLang="zh-CN" b="1" dirty="0" err="1"/>
              <a:t>stdint.h</a:t>
            </a:r>
            <a:endParaRPr lang="en-US" altLang="zh-CN" b="1" dirty="0"/>
          </a:p>
          <a:p>
            <a:pPr marL="0" indent="0">
              <a:buNone/>
            </a:pPr>
            <a:r>
              <a:rPr lang="en-US" altLang="zh-CN" b="1" dirty="0"/>
              <a:t>#define   INT8_MIN   (-128)   </a:t>
            </a:r>
          </a:p>
          <a:p>
            <a:pPr marL="0" indent="0">
              <a:buNone/>
            </a:pPr>
            <a:r>
              <a:rPr lang="en-US" altLang="zh-CN" b="1" dirty="0"/>
              <a:t>#define   INT16_MIN   (-32768) </a:t>
            </a:r>
          </a:p>
          <a:p>
            <a:pPr marL="0" indent="0">
              <a:buNone/>
            </a:pPr>
            <a:r>
              <a:rPr lang="en-US" altLang="zh-CN" b="1" dirty="0"/>
              <a:t>#define   INT32_MIN   (-2147483647   -   1) </a:t>
            </a:r>
          </a:p>
          <a:p>
            <a:pPr marL="0" indent="0">
              <a:buNone/>
            </a:pPr>
            <a:r>
              <a:rPr lang="en-US" altLang="zh-CN" b="1" dirty="0"/>
              <a:t>#define   INT64_MIN    (-9223372036854775807LL   -   1) </a:t>
            </a:r>
          </a:p>
          <a:p>
            <a:pPr marL="0" indent="0">
              <a:buNone/>
            </a:pPr>
            <a:endParaRPr lang="en-US" altLang="zh-CN" b="1" dirty="0"/>
          </a:p>
          <a:p>
            <a:pPr marL="0" indent="0">
              <a:buNone/>
            </a:pPr>
            <a:r>
              <a:rPr lang="en-US" altLang="zh-CN" b="1" dirty="0"/>
              <a:t>#define   INT8_MAX   127 </a:t>
            </a:r>
          </a:p>
          <a:p>
            <a:pPr marL="0" indent="0">
              <a:buNone/>
            </a:pPr>
            <a:r>
              <a:rPr lang="en-US" altLang="zh-CN" b="1" dirty="0"/>
              <a:t>#define   INT16_MAX   32767 </a:t>
            </a:r>
          </a:p>
          <a:p>
            <a:pPr marL="0" indent="0">
              <a:buNone/>
            </a:pPr>
            <a:r>
              <a:rPr lang="en-US" altLang="zh-CN" b="1" dirty="0"/>
              <a:t>#define   INT32_MAX   2147483647 </a:t>
            </a:r>
          </a:p>
          <a:p>
            <a:pPr marL="0" indent="0">
              <a:buNone/>
            </a:pPr>
            <a:r>
              <a:rPr lang="en-US" altLang="zh-CN" b="1" dirty="0"/>
              <a:t>#define   INT64_MAX   9223372036854775807LL </a:t>
            </a:r>
          </a:p>
          <a:p>
            <a:pPr marL="0" indent="0">
              <a:buNone/>
            </a:pPr>
            <a:endParaRPr lang="en-US" altLang="zh-CN" b="1" dirty="0"/>
          </a:p>
          <a:p>
            <a:pPr marL="0" indent="0">
              <a:buNone/>
            </a:pPr>
            <a:r>
              <a:rPr lang="en-US" altLang="zh-CN" b="1" dirty="0"/>
              <a:t>#define   UINT8_MAX   0xff              /*   255U   */ </a:t>
            </a:r>
          </a:p>
          <a:p>
            <a:pPr marL="0" indent="0">
              <a:buNone/>
            </a:pPr>
            <a:r>
              <a:rPr lang="en-US" altLang="zh-CN" b="1" dirty="0"/>
              <a:t>#define   UINT16_MAX   0xffff          /*   65535U   */ </a:t>
            </a:r>
          </a:p>
          <a:p>
            <a:pPr marL="0" indent="0">
              <a:buNone/>
            </a:pPr>
            <a:r>
              <a:rPr lang="en-US" altLang="zh-CN" b="1" dirty="0"/>
              <a:t>#define   UINT32_MAX   0xffffffff     /*   4294967295U   */ </a:t>
            </a:r>
          </a:p>
          <a:p>
            <a:pPr marL="0" indent="0">
              <a:buNone/>
            </a:pPr>
            <a:r>
              <a:rPr lang="en-US" altLang="zh-CN" b="1" dirty="0"/>
              <a:t>#define   UINT64_MAX   0xffffffffffffffffULL</a:t>
            </a:r>
          </a:p>
          <a:p>
            <a:endParaRPr lang="en-US" altLang="zh-CN" dirty="0"/>
          </a:p>
          <a:p>
            <a:endParaRPr lang="zh-CN" altLang="en-US" dirty="0"/>
          </a:p>
        </p:txBody>
      </p:sp>
      <p:sp>
        <p:nvSpPr>
          <p:cNvPr id="4" name="矩形标注 3"/>
          <p:cNvSpPr/>
          <p:nvPr/>
        </p:nvSpPr>
        <p:spPr>
          <a:xfrm>
            <a:off x="5849392" y="1383184"/>
            <a:ext cx="3240360" cy="432048"/>
          </a:xfrm>
          <a:prstGeom prst="wedgeRectCallout">
            <a:avLst>
              <a:gd name="adj1" fmla="val -58731"/>
              <a:gd name="adj2" fmla="val 12022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r>
              <a:rPr lang="en-US" altLang="zh-CN" dirty="0">
                <a:solidFill>
                  <a:srgbClr val="0000FF"/>
                </a:solidFill>
                <a:latin typeface="微软雅黑" panose="020B0503020204020204" pitchFamily="34" charset="-122"/>
                <a:ea typeface="微软雅黑" panose="020B0503020204020204" pitchFamily="34" charset="-122"/>
              </a:rPr>
              <a:t>why not -2147483648?</a:t>
            </a:r>
          </a:p>
        </p:txBody>
      </p:sp>
    </p:spTree>
    <p:extLst>
      <p:ext uri="{BB962C8B-B14F-4D97-AF65-F5344CB8AC3E}">
        <p14:creationId xmlns:p14="http://schemas.microsoft.com/office/powerpoint/2010/main" val="9498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位机器上的程序</a:t>
            </a:r>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x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6002660" y="3666109"/>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p>
        </p:txBody>
      </p:sp>
    </p:spTree>
    <p:extLst>
      <p:ext uri="{BB962C8B-B14F-4D97-AF65-F5344CB8AC3E}">
        <p14:creationId xmlns:p14="http://schemas.microsoft.com/office/powerpoint/2010/main" val="25630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bg/>
                                          </p:spTgt>
                                        </p:tgtEl>
                                        <p:attrNameLst>
                                          <p:attrName>style.visibility</p:attrName>
                                        </p:attrNameLst>
                                      </p:cBhvr>
                                      <p:to>
                                        <p:strVal val="visible"/>
                                      </p:to>
                                    </p:set>
                                    <p:anim calcmode="lin" valueType="num">
                                      <p:cBhvr additive="base">
                                        <p:cTn id="65"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13">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 calcmode="lin" valueType="num">
                                      <p:cBhvr additive="base">
                                        <p:cTn id="6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bg/>
                                          </p:spTgt>
                                        </p:tgtEl>
                                        <p:attrNameLst>
                                          <p:attrName>style.visibility</p:attrName>
                                        </p:attrNameLst>
                                      </p:cBhvr>
                                      <p:to>
                                        <p:strVal val="visible"/>
                                      </p:to>
                                    </p:set>
                                    <p:anim calcmode="lin" valueType="num">
                                      <p:cBhvr additive="base">
                                        <p:cTn id="75"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build="allAtOnce" animBg="1" autoUpdateAnimBg="0"/>
      <p:bldP spid="16" grpId="0" build="allAtOnce"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normAutofit/>
          </a:bodyPr>
          <a:lstStyle/>
          <a:p>
            <a:r>
              <a:rPr lang="zh-CN" altLang="en-US" sz="2400" dirty="0"/>
              <a:t>常数后面加</a:t>
            </a:r>
            <a:r>
              <a:rPr lang="en-US" altLang="zh-CN" sz="2400" dirty="0"/>
              <a:t>u”</a:t>
            </a:r>
            <a:r>
              <a:rPr lang="zh-CN" altLang="en-US" sz="2400" dirty="0"/>
              <a:t>或“</a:t>
            </a:r>
            <a:r>
              <a:rPr lang="en-US" altLang="zh-CN" sz="2400" dirty="0"/>
              <a:t>U”</a:t>
            </a:r>
            <a:r>
              <a:rPr lang="zh-CN" altLang="en-US" sz="2400" dirty="0"/>
              <a:t>表示无符号数</a:t>
            </a:r>
            <a:endParaRPr lang="en-US" altLang="zh-CN" sz="2400" dirty="0"/>
          </a:p>
          <a:p>
            <a:r>
              <a:rPr lang="zh-CN" altLang="en-US" sz="2400" dirty="0"/>
              <a:t>若同时有无符号和带符号整数，将带符号整数强制转换为无符号数</a:t>
            </a:r>
            <a:endParaRPr lang="en-US" altLang="zh-CN" sz="2400" dirty="0"/>
          </a:p>
          <a:p>
            <a:r>
              <a:rPr lang="zh-CN" altLang="en-US" sz="2400" dirty="0"/>
              <a:t>以下表达式在</a:t>
            </a:r>
            <a:r>
              <a:rPr lang="en-US" altLang="zh-CN" sz="2400" dirty="0"/>
              <a:t>32</a:t>
            </a:r>
            <a:r>
              <a:rPr lang="zh-CN" altLang="en-US" sz="2400" dirty="0"/>
              <a:t>位补码机器上执行，结果是什么？</a:t>
            </a:r>
            <a:endParaRPr lang="en-US" altLang="zh-CN" sz="2400" dirty="0"/>
          </a:p>
          <a:p>
            <a:pPr marL="812800"/>
            <a:r>
              <a:rPr lang="pl-PL" altLang="zh-CN" sz="2400" dirty="0"/>
              <a:t>-1 &lt; 0U</a:t>
            </a:r>
            <a:r>
              <a:rPr lang="en-US" altLang="zh-CN" sz="2400" dirty="0"/>
              <a:t>       </a:t>
            </a:r>
            <a:r>
              <a:rPr lang="en-US" altLang="zh-CN" sz="2000" b="1" dirty="0">
                <a:solidFill>
                  <a:srgbClr val="FF0000"/>
                </a:solidFill>
                <a:latin typeface="Times New Roman" panose="02020603050405020304" pitchFamily="18" charset="0"/>
                <a:ea typeface="宋体" panose="02010600030101010101" pitchFamily="2" charset="-122"/>
              </a:rPr>
              <a:t>False</a:t>
            </a:r>
            <a:r>
              <a:rPr lang="en-US" altLang="zh-CN" sz="2800" b="1" dirty="0">
                <a:solidFill>
                  <a:srgbClr val="00B050"/>
                </a:solidFill>
                <a:latin typeface="Times New Roman" panose="02020603050405020304" pitchFamily="18" charset="0"/>
                <a:ea typeface="宋体" panose="02010600030101010101" pitchFamily="2" charset="-122"/>
              </a:rPr>
              <a:t>   </a:t>
            </a:r>
            <a:r>
              <a:rPr lang="en-US" altLang="zh-CN" sz="2800" b="1" dirty="0">
                <a:solidFill>
                  <a:schemeClr val="bg1"/>
                </a:solidFill>
                <a:latin typeface="Times New Roman" panose="02020603050405020304" pitchFamily="18" charset="0"/>
                <a:ea typeface="宋体" panose="02010600030101010101" pitchFamily="2" charset="-122"/>
              </a:rPr>
              <a:t>11…1B (2</a:t>
            </a:r>
            <a:r>
              <a:rPr lang="en-US" altLang="zh-CN" sz="2800" b="1" baseline="30000" dirty="0">
                <a:solidFill>
                  <a:schemeClr val="bg1"/>
                </a:solidFill>
                <a:latin typeface="Times New Roman" panose="02020603050405020304" pitchFamily="18" charset="0"/>
                <a:ea typeface="宋体" panose="02010600030101010101" pitchFamily="2" charset="-122"/>
              </a:rPr>
              <a:t>32</a:t>
            </a:r>
            <a:r>
              <a:rPr lang="en-US" altLang="zh-CN" sz="2800" b="1" dirty="0">
                <a:solidFill>
                  <a:schemeClr val="bg1"/>
                </a:solidFill>
                <a:latin typeface="Times New Roman" panose="02020603050405020304" pitchFamily="18" charset="0"/>
                <a:ea typeface="宋体" panose="02010600030101010101" pitchFamily="2" charset="-122"/>
              </a:rPr>
              <a:t>-1)   &gt;   00…0B(0)</a:t>
            </a:r>
            <a:endPar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marL="812800"/>
            <a:r>
              <a:rPr lang="pl-PL" altLang="zh-CN" sz="2400" dirty="0"/>
              <a:t>2147483647 </a:t>
            </a:r>
            <a:r>
              <a:rPr lang="en-US" altLang="zh-CN" sz="2400" dirty="0"/>
              <a:t>  </a:t>
            </a:r>
            <a:r>
              <a:rPr lang="pl-PL" altLang="zh-CN" sz="2400" dirty="0"/>
              <a:t>&gt;</a:t>
            </a:r>
            <a:r>
              <a:rPr lang="en-US" altLang="zh-CN" sz="2400" dirty="0"/>
              <a:t> </a:t>
            </a:r>
            <a:r>
              <a:rPr lang="pl-PL" altLang="zh-CN" sz="2400" dirty="0"/>
              <a:t> (int) 2147483648U</a:t>
            </a:r>
            <a:r>
              <a:rPr lang="en-US" altLang="zh-CN" sz="2400" dirty="0">
                <a:solidFill>
                  <a:srgbClr val="00B050"/>
                </a:solidFill>
              </a:rPr>
              <a:t>  </a:t>
            </a:r>
            <a:r>
              <a:rPr lang="en-US" altLang="zh-CN" sz="1800" b="1" dirty="0">
                <a:solidFill>
                  <a:schemeClr val="bg1"/>
                </a:solidFill>
                <a:latin typeface="Times New Roman" panose="02020603050405020304" pitchFamily="18" charset="0"/>
                <a:ea typeface="宋体" panose="02010600030101010101" pitchFamily="2" charset="-122"/>
              </a:rPr>
              <a:t>…1</a:t>
            </a:r>
            <a:r>
              <a:rPr lang="en-US" altLang="zh-CN" sz="1800" b="1" dirty="0">
                <a:solidFill>
                  <a:srgbClr val="00B050"/>
                </a:solidFill>
                <a:latin typeface="Times New Roman" panose="02020603050405020304" pitchFamily="18" charset="0"/>
                <a:ea typeface="宋体" panose="02010600030101010101" pitchFamily="2" charset="-122"/>
              </a:rPr>
              <a:t> </a:t>
            </a:r>
            <a:r>
              <a:rPr lang="en-US" altLang="zh-CN" sz="2000" b="1" dirty="0">
                <a:solidFill>
                  <a:srgbClr val="00B050"/>
                </a:solidFill>
                <a:latin typeface="Times New Roman" panose="02020603050405020304" pitchFamily="18" charset="0"/>
                <a:ea typeface="宋体" panose="02010600030101010101" pitchFamily="2" charset="-122"/>
              </a:rPr>
              <a:t>True </a:t>
            </a:r>
            <a:r>
              <a:rPr lang="en-US" altLang="zh-CN" sz="1800" b="1" dirty="0">
                <a:solidFill>
                  <a:schemeClr val="bg1"/>
                </a:solidFill>
                <a:latin typeface="Times New Roman" panose="02020603050405020304" pitchFamily="18" charset="0"/>
                <a:ea typeface="宋体" panose="02010600030101010101" pitchFamily="2" charset="-122"/>
              </a:rPr>
              <a:t>B (2</a:t>
            </a:r>
            <a:r>
              <a:rPr lang="en-US" altLang="zh-CN" sz="1800" b="1" baseline="30000" dirty="0">
                <a:solidFill>
                  <a:schemeClr val="bg1"/>
                </a:solidFill>
                <a:latin typeface="Times New Roman" panose="02020603050405020304" pitchFamily="18" charset="0"/>
                <a:ea typeface="宋体" panose="02010600030101010101" pitchFamily="2" charset="-122"/>
              </a:rPr>
              <a:t>31</a:t>
            </a:r>
            <a:r>
              <a:rPr lang="en-US" altLang="zh-CN" sz="1800" b="1" dirty="0">
                <a:solidFill>
                  <a:schemeClr val="bg1"/>
                </a:solidFill>
                <a:latin typeface="Times New Roman" panose="02020603050405020304" pitchFamily="18" charset="0"/>
                <a:ea typeface="宋体" panose="02010600030101010101" pitchFamily="2" charset="-122"/>
              </a:rPr>
              <a:t>-1)   &gt;   100…0B (-2</a:t>
            </a:r>
            <a:r>
              <a:rPr lang="en-US" altLang="zh-CN" sz="1800" b="1" baseline="30000" dirty="0">
                <a:solidFill>
                  <a:schemeClr val="bg1"/>
                </a:solidFill>
                <a:latin typeface="Times New Roman" panose="02020603050405020304" pitchFamily="18" charset="0"/>
                <a:ea typeface="宋体" panose="02010600030101010101" pitchFamily="2" charset="-122"/>
              </a:rPr>
              <a:t>31</a:t>
            </a:r>
            <a:r>
              <a:rPr lang="en-US" altLang="zh-CN" sz="1800" b="1" dirty="0">
                <a:solidFill>
                  <a:schemeClr val="bg1"/>
                </a:solidFill>
                <a:latin typeface="Times New Roman" panose="02020603050405020304" pitchFamily="18" charset="0"/>
                <a:ea typeface="宋体" panose="02010600030101010101" pitchFamily="2" charset="-122"/>
              </a:rPr>
              <a:t>)</a:t>
            </a:r>
            <a:endParaRPr lang="en-US" altLang="zh-CN" sz="1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marL="812800"/>
            <a:r>
              <a:rPr lang="pl-PL" altLang="zh-CN" sz="2400" dirty="0"/>
              <a:t>2147483647U &gt; </a:t>
            </a:r>
            <a:r>
              <a:rPr lang="en-US" altLang="zh-CN" sz="2400" dirty="0"/>
              <a:t> </a:t>
            </a:r>
            <a:r>
              <a:rPr lang="pl-PL" altLang="zh-CN" sz="2400" dirty="0"/>
              <a:t>-2147483647 – 1</a:t>
            </a:r>
            <a:r>
              <a:rPr lang="en-US" altLang="zh-CN" sz="2400" dirty="0"/>
              <a:t>         </a:t>
            </a:r>
            <a:r>
              <a:rPr lang="en-US" altLang="zh-CN" sz="2000" b="1" dirty="0">
                <a:solidFill>
                  <a:srgbClr val="FF0000"/>
                </a:solidFill>
                <a:latin typeface="Times New Roman" panose="02020603050405020304" pitchFamily="18" charset="0"/>
                <a:ea typeface="宋体" panose="02010600030101010101" pitchFamily="2" charset="-122"/>
              </a:rPr>
              <a:t>False</a:t>
            </a:r>
          </a:p>
          <a:p>
            <a:pPr marL="812800"/>
            <a:r>
              <a:rPr lang="pl-PL" altLang="zh-CN" sz="2400" dirty="0"/>
              <a:t>2147483647</a:t>
            </a:r>
            <a:r>
              <a:rPr lang="en-US" altLang="zh-CN" sz="2400" dirty="0"/>
              <a:t>  </a:t>
            </a:r>
            <a:r>
              <a:rPr lang="pl-PL" altLang="zh-CN" sz="2400" dirty="0"/>
              <a:t> &gt; </a:t>
            </a:r>
            <a:r>
              <a:rPr lang="en-US" altLang="zh-CN" sz="2400" dirty="0"/>
              <a:t> </a:t>
            </a:r>
            <a:r>
              <a:rPr lang="pl-PL" altLang="zh-CN" sz="2400" dirty="0"/>
              <a:t>-2147483647 – 1</a:t>
            </a:r>
            <a:r>
              <a:rPr lang="en-US" altLang="zh-CN" sz="2400" dirty="0"/>
              <a:t>  </a:t>
            </a:r>
            <a:r>
              <a:rPr lang="en-US" altLang="zh-CN" sz="2400" b="1" dirty="0">
                <a:solidFill>
                  <a:srgbClr val="00B050"/>
                </a:solidFill>
                <a:latin typeface="Times New Roman" panose="02020603050405020304" pitchFamily="18" charset="0"/>
                <a:ea typeface="宋体" panose="02010600030101010101" pitchFamily="2" charset="-122"/>
              </a:rPr>
              <a:t>       True</a:t>
            </a:r>
            <a:endParaRPr lang="en-US" altLang="zh-CN" sz="2400" dirty="0"/>
          </a:p>
          <a:p>
            <a:pPr marL="812800"/>
            <a:r>
              <a:rPr lang="en-US" altLang="zh-CN" sz="2400" dirty="0"/>
              <a:t>2147483647   &gt; -2147483648         </a:t>
            </a:r>
            <a:r>
              <a:rPr lang="en-US" altLang="zh-CN" sz="2000" b="1" dirty="0">
                <a:solidFill>
                  <a:srgbClr val="FF0000"/>
                </a:solidFill>
                <a:latin typeface="Times New Roman" panose="02020603050405020304" pitchFamily="18" charset="0"/>
                <a:ea typeface="宋体" panose="02010600030101010101" pitchFamily="2" charset="-122"/>
              </a:rPr>
              <a:t>       False</a:t>
            </a:r>
            <a:r>
              <a:rPr lang="en-US" altLang="zh-CN" sz="2400" b="1" dirty="0">
                <a:solidFill>
                  <a:schemeClr val="bg1"/>
                </a:solidFill>
                <a:latin typeface="Times New Roman" panose="02020603050405020304" pitchFamily="18" charset="0"/>
                <a:ea typeface="宋体" panose="02010600030101010101" pitchFamily="2" charset="-122"/>
              </a:rPr>
              <a:t>…1B </a:t>
            </a:r>
            <a:r>
              <a:rPr lang="en-US" altLang="zh-CN" sz="2000" b="1" dirty="0">
                <a:solidFill>
                  <a:schemeClr val="bg1"/>
                </a:solidFill>
                <a:latin typeface="Times New Roman" panose="02020603050405020304" pitchFamily="18" charset="0"/>
                <a:ea typeface="宋体" panose="02010600030101010101" pitchFamily="2" charset="-122"/>
              </a:rPr>
              <a:t>(2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-1)   &lt;   100…0B(2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a:t>
            </a:r>
            <a:endParaRPr lang="en-US" altLang="zh-CN" sz="20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endParaRPr lang="zh-CN" altLang="en-US" dirty="0"/>
          </a:p>
          <a:p>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185" y="3494576"/>
            <a:ext cx="2332236" cy="2468094"/>
          </a:xfrm>
          <a:prstGeom prst="rect">
            <a:avLst/>
          </a:prstGeom>
        </p:spPr>
      </p:pic>
    </p:spTree>
    <p:extLst>
      <p:ext uri="{BB962C8B-B14F-4D97-AF65-F5344CB8AC3E}">
        <p14:creationId xmlns:p14="http://schemas.microsoft.com/office/powerpoint/2010/main" val="36046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rgbClr val="FF00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4" end="4"/>
                                            </p:txEl>
                                          </p:spTgt>
                                        </p:tgtEl>
                                        <p:attrNameLst>
                                          <p:attrName>ppt_c</p:attrName>
                                        </p:attrNameLst>
                                      </p:cBhvr>
                                      <p:to>
                                        <a:srgbClr val="00CC00"/>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5" end="5"/>
                                            </p:txEl>
                                          </p:spTgt>
                                        </p:tgtEl>
                                        <p:attrNameLst>
                                          <p:attrName>ppt_c</p:attrName>
                                        </p:attrNameLst>
                                      </p:cBhvr>
                                      <p:to>
                                        <a:srgbClr val="FF00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6" end="6"/>
                                            </p:txEl>
                                          </p:spTgt>
                                        </p:tgtEl>
                                        <p:attrNameLst>
                                          <p:attrName>ppt_c</p:attrName>
                                        </p:attrNameLst>
                                      </p:cBhvr>
                                      <p:to>
                                        <a:srgbClr val="00CC00"/>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7" end="7"/>
                                            </p:txEl>
                                          </p:spTgt>
                                        </p:tgtEl>
                                        <p:attrNameLst>
                                          <p:attrName>ppt_c</p:attrName>
                                        </p:attrNameLst>
                                      </p:cBhvr>
                                      <p:to>
                                        <a:srgbClr val="FF0000"/>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编译器对常量的处理</a:t>
            </a:r>
          </a:p>
        </p:txBody>
      </p:sp>
      <p:sp>
        <p:nvSpPr>
          <p:cNvPr id="3" name="内容占位符 2"/>
          <p:cNvSpPr>
            <a:spLocks noGrp="1"/>
          </p:cNvSpPr>
          <p:nvPr>
            <p:ph idx="1"/>
          </p:nvPr>
        </p:nvSpPr>
        <p:spPr/>
        <p:txBody>
          <a:bodyPr>
            <a:normAutofit/>
          </a:bodyPr>
          <a:lstStyle/>
          <a:p>
            <a:pPr>
              <a:lnSpc>
                <a:spcPct val="150000"/>
              </a:lnSpc>
            </a:pPr>
            <a:r>
              <a:rPr lang="en-US" altLang="zh-CN" dirty="0">
                <a:solidFill>
                  <a:srgbClr val="FF0000"/>
                </a:solidFill>
              </a:rPr>
              <a:t> 2147483647&gt; -2147483648  </a:t>
            </a:r>
            <a:r>
              <a:rPr lang="zh-CN" altLang="en-US" dirty="0"/>
              <a:t>执行结果为</a:t>
            </a:r>
            <a:r>
              <a:rPr lang="en-US" altLang="zh-CN" dirty="0"/>
              <a:t>false</a:t>
            </a:r>
            <a:r>
              <a:rPr lang="zh-CN" altLang="en-US" dirty="0"/>
              <a:t>。</a:t>
            </a:r>
            <a:r>
              <a:rPr lang="en-US" altLang="zh-CN" dirty="0"/>
              <a:t>Why</a:t>
            </a:r>
          </a:p>
          <a:p>
            <a:pPr>
              <a:lnSpc>
                <a:spcPct val="150000"/>
              </a:lnSpc>
            </a:pPr>
            <a:r>
              <a:rPr lang="en-US" altLang="zh-CN" dirty="0"/>
              <a:t> ISO C90</a:t>
            </a:r>
            <a:endParaRPr lang="zh-CN" altLang="en-US" dirty="0"/>
          </a:p>
          <a:p>
            <a:pPr lvl="1">
              <a:lnSpc>
                <a:spcPct val="150000"/>
              </a:lnSpc>
            </a:pPr>
            <a:r>
              <a:rPr lang="en-US" altLang="zh-CN" dirty="0"/>
              <a:t>2147483648</a:t>
            </a:r>
            <a:r>
              <a:rPr lang="zh-CN" altLang="en-US" dirty="0"/>
              <a:t>为</a:t>
            </a:r>
            <a:r>
              <a:rPr lang="en-US" altLang="zh-CN" dirty="0"/>
              <a:t>unsigned </a:t>
            </a:r>
            <a:r>
              <a:rPr lang="en-US" altLang="zh-CN" dirty="0" err="1"/>
              <a:t>int</a:t>
            </a:r>
            <a:r>
              <a:rPr lang="zh-CN" altLang="en-US" dirty="0"/>
              <a:t>型，</a:t>
            </a:r>
          </a:p>
          <a:p>
            <a:pPr lvl="1">
              <a:lnSpc>
                <a:spcPct val="150000"/>
              </a:lnSpc>
            </a:pPr>
            <a:r>
              <a:rPr lang="zh-CN" altLang="en-US" dirty="0"/>
              <a:t>求负后还是原值，按无符号数比较，</a:t>
            </a:r>
          </a:p>
          <a:p>
            <a:pPr lvl="1">
              <a:lnSpc>
                <a:spcPct val="150000"/>
              </a:lnSpc>
            </a:pPr>
            <a:r>
              <a:rPr lang="en-US" altLang="zh-CN" dirty="0"/>
              <a:t>0x7FFFFFFF </a:t>
            </a:r>
            <a:r>
              <a:rPr lang="zh-CN" altLang="en-US" dirty="0"/>
              <a:t>小于</a:t>
            </a:r>
            <a:r>
              <a:rPr lang="en-US" altLang="zh-CN" dirty="0"/>
              <a:t>0x80000000</a:t>
            </a:r>
            <a:r>
              <a:rPr lang="zh-CN" altLang="en-US" dirty="0"/>
              <a:t>，结果为</a:t>
            </a:r>
            <a:r>
              <a:rPr lang="en-US" altLang="zh-CN" dirty="0"/>
              <a:t>false</a:t>
            </a:r>
            <a:r>
              <a:rPr lang="zh-CN" altLang="en-US" dirty="0"/>
              <a:t>。</a:t>
            </a:r>
          </a:p>
          <a:p>
            <a:pPr>
              <a:lnSpc>
                <a:spcPct val="150000"/>
              </a:lnSpc>
            </a:pPr>
            <a:r>
              <a:rPr lang="en-US" altLang="zh-CN" dirty="0"/>
              <a:t>ISO C99</a:t>
            </a:r>
          </a:p>
          <a:p>
            <a:pPr lvl="1">
              <a:lnSpc>
                <a:spcPct val="150000"/>
              </a:lnSpc>
            </a:pPr>
            <a:r>
              <a:rPr lang="en-US" altLang="zh-CN" dirty="0"/>
              <a:t>2147483648</a:t>
            </a:r>
            <a:r>
              <a:rPr lang="zh-CN" altLang="en-US" dirty="0"/>
              <a:t>为</a:t>
            </a:r>
            <a:r>
              <a:rPr lang="en-US" altLang="zh-CN" dirty="0"/>
              <a:t>long </a:t>
            </a:r>
            <a:r>
              <a:rPr lang="en-US" altLang="zh-CN" dirty="0" err="1"/>
              <a:t>long</a:t>
            </a:r>
            <a:r>
              <a:rPr lang="zh-CN" altLang="en-US" dirty="0"/>
              <a:t>型，</a:t>
            </a:r>
            <a:endParaRPr lang="en-US" altLang="zh-CN" dirty="0"/>
          </a:p>
          <a:p>
            <a:pPr lvl="1">
              <a:lnSpc>
                <a:spcPct val="150000"/>
              </a:lnSpc>
            </a:pPr>
            <a:r>
              <a:rPr lang="zh-CN" altLang="en-US" dirty="0"/>
              <a:t>表达式按带符号整数比较，</a:t>
            </a:r>
            <a:endParaRPr lang="en-US" altLang="zh-CN" dirty="0"/>
          </a:p>
          <a:p>
            <a:pPr lvl="1">
              <a:lnSpc>
                <a:spcPct val="150000"/>
              </a:lnSpc>
            </a:pPr>
            <a:r>
              <a:rPr lang="zh-CN" altLang="en-US" dirty="0"/>
              <a:t>执行结果为</a:t>
            </a:r>
            <a:r>
              <a:rPr lang="en-US" altLang="zh-CN" dirty="0"/>
              <a:t>True</a:t>
            </a:r>
            <a:endParaRPr lang="zh-CN" altLang="en-US" dirty="0"/>
          </a:p>
          <a:p>
            <a:endParaRPr lang="zh-CN" altLang="en-US" dirty="0"/>
          </a:p>
        </p:txBody>
      </p:sp>
      <p:graphicFrame>
        <p:nvGraphicFramePr>
          <p:cNvPr id="5" name="Group 4"/>
          <p:cNvGraphicFramePr>
            <a:graphicFrameLocks noGrp="1"/>
          </p:cNvGraphicFramePr>
          <p:nvPr>
            <p:extLst>
              <p:ext uri="{D42A27DB-BD31-4B8C-83A1-F6EECF244321}">
                <p14:modId xmlns:p14="http://schemas.microsoft.com/office/powerpoint/2010/main" val="1674766854"/>
              </p:ext>
            </p:extLst>
          </p:nvPr>
        </p:nvGraphicFramePr>
        <p:xfrm>
          <a:off x="6769377" y="2274369"/>
          <a:ext cx="4515159" cy="1811945"/>
        </p:xfrm>
        <a:graphic>
          <a:graphicData uri="http://schemas.openxmlformats.org/drawingml/2006/table">
            <a:tbl>
              <a:tblPr/>
              <a:tblGrid>
                <a:gridCol w="1887465">
                  <a:extLst>
                    <a:ext uri="{9D8B030D-6E8A-4147-A177-3AD203B41FA5}">
                      <a16:colId xmlns:a16="http://schemas.microsoft.com/office/drawing/2014/main" val="20000"/>
                    </a:ext>
                  </a:extLst>
                </a:gridCol>
                <a:gridCol w="2627694">
                  <a:extLst>
                    <a:ext uri="{9D8B030D-6E8A-4147-A177-3AD203B41FA5}">
                      <a16:colId xmlns:a16="http://schemas.microsoft.com/office/drawing/2014/main" val="20001"/>
                    </a:ext>
                  </a:extLst>
                </a:gridCol>
              </a:tblGrid>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C90</a:t>
                      </a:r>
                      <a:r>
                        <a:rPr kumimoji="0" lang="zh-CN" altLang="en-US"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范围</a:t>
                      </a: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类型</a:t>
                      </a: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31</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int</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31</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32</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int</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32</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63</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long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64</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graphicFrame>
        <p:nvGraphicFramePr>
          <p:cNvPr id="6" name="Group 25"/>
          <p:cNvGraphicFramePr>
            <a:graphicFrameLocks noGrp="1"/>
          </p:cNvGraphicFramePr>
          <p:nvPr>
            <p:extLst>
              <p:ext uri="{D42A27DB-BD31-4B8C-83A1-F6EECF244321}">
                <p14:modId xmlns:p14="http://schemas.microsoft.com/office/powerpoint/2010/main" val="353889428"/>
              </p:ext>
            </p:extLst>
          </p:nvPr>
        </p:nvGraphicFramePr>
        <p:xfrm>
          <a:off x="6769377" y="4695409"/>
          <a:ext cx="4523852" cy="1580038"/>
        </p:xfrm>
        <a:graphic>
          <a:graphicData uri="http://schemas.openxmlformats.org/drawingml/2006/table">
            <a:tbl>
              <a:tblPr/>
              <a:tblGrid>
                <a:gridCol w="1885525">
                  <a:extLst>
                    <a:ext uri="{9D8B030D-6E8A-4147-A177-3AD203B41FA5}">
                      <a16:colId xmlns:a16="http://schemas.microsoft.com/office/drawing/2014/main" val="20000"/>
                    </a:ext>
                  </a:extLst>
                </a:gridCol>
                <a:gridCol w="2638327">
                  <a:extLst>
                    <a:ext uri="{9D8B030D-6E8A-4147-A177-3AD203B41FA5}">
                      <a16:colId xmlns:a16="http://schemas.microsoft.com/office/drawing/2014/main" val="20001"/>
                    </a:ext>
                  </a:extLst>
                </a:gridCol>
              </a:tblGrid>
              <a:tr h="373721">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C99</a:t>
                      </a: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范围</a:t>
                      </a: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类型</a:t>
                      </a: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359095">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r>
                        <a:rPr kumimoji="0" lang="en-US" altLang="zh-CN" sz="20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31</a:t>
                      </a: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int</a:t>
                      </a:r>
                      <a:endPar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59095">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31</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long </a:t>
                      </a:r>
                      <a:r>
                        <a:rPr kumimoji="0" lang="en-US" altLang="zh-CN" sz="20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4423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64</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long </a:t>
                      </a:r>
                      <a:r>
                        <a:rPr kumimoji="0" lang="en-US" altLang="zh-CN" sz="20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79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a:solidFill>
                  <a:srgbClr val="FF0000"/>
                </a:solidFill>
              </a:rPr>
              <a:t>（</a:t>
            </a:r>
            <a:r>
              <a:rPr lang="en-US" altLang="zh-CN" dirty="0">
                <a:solidFill>
                  <a:srgbClr val="FF0000"/>
                </a:solidFill>
              </a:rPr>
              <a:t>false/</a:t>
            </a:r>
            <a:r>
              <a:rPr lang="en-US" altLang="zh-CN" dirty="0">
                <a:solidFill>
                  <a:srgbClr val="92D050"/>
                </a:solidFill>
              </a:rPr>
              <a:t>True</a:t>
            </a:r>
            <a:r>
              <a:rPr lang="zh-CN" altLang="en-US" dirty="0">
                <a:solidFill>
                  <a:srgbClr val="FF0000"/>
                </a:solidFill>
              </a:rPr>
              <a:t>）</a:t>
            </a:r>
            <a:endParaRPr lang="en-US" altLang="zh-CN" dirty="0">
              <a:solidFill>
                <a:srgbClr val="FF0000"/>
              </a:solidFill>
            </a:endParaRPr>
          </a:p>
          <a:p>
            <a:endParaRPr lang="en-US" altLang="zh-CN" dirty="0"/>
          </a:p>
          <a:p>
            <a:r>
              <a:rPr lang="zh-CN" altLang="en-US" dirty="0"/>
              <a:t>“</a:t>
            </a:r>
            <a:r>
              <a:rPr lang="en-US" altLang="zh-CN" dirty="0" err="1"/>
              <a:t>int</a:t>
            </a:r>
            <a:r>
              <a:rPr lang="en-US" altLang="zh-CN" dirty="0"/>
              <a:t> </a:t>
            </a:r>
            <a:r>
              <a:rPr lang="en-US" altLang="zh-CN" dirty="0" err="1"/>
              <a:t>i</a:t>
            </a:r>
            <a:r>
              <a:rPr lang="en-US" altLang="zh-CN" dirty="0"/>
              <a:t>=-2147483648;”</a:t>
            </a:r>
          </a:p>
          <a:p>
            <a:r>
              <a:rPr lang="zh-CN" altLang="en-US" dirty="0"/>
              <a:t> “</a:t>
            </a:r>
            <a:r>
              <a:rPr lang="en-US" altLang="zh-CN" dirty="0">
                <a:solidFill>
                  <a:srgbClr val="00B050"/>
                </a:solidFill>
              </a:rPr>
              <a:t>2147483647&gt;</a:t>
            </a:r>
            <a:r>
              <a:rPr lang="en-US" altLang="zh-CN" dirty="0" err="1">
                <a:solidFill>
                  <a:srgbClr val="00B050"/>
                </a:solidFill>
              </a:rPr>
              <a:t>i</a:t>
            </a:r>
            <a:r>
              <a:rPr lang="en-US" altLang="zh-CN" dirty="0"/>
              <a:t>”</a:t>
            </a:r>
            <a:r>
              <a:rPr lang="zh-CN" altLang="en-US" dirty="0"/>
              <a:t>的执行结果为</a:t>
            </a:r>
            <a:r>
              <a:rPr lang="en-US" altLang="zh-CN" dirty="0"/>
              <a:t>true</a:t>
            </a:r>
            <a:r>
              <a:rPr lang="zh-CN" altLang="en-US" dirty="0"/>
              <a:t>。</a:t>
            </a:r>
          </a:p>
          <a:p>
            <a:pPr lvl="1"/>
            <a:r>
              <a:rPr lang="zh-CN" altLang="en-US" dirty="0"/>
              <a:t>按</a:t>
            </a:r>
            <a:r>
              <a:rPr lang="en-US" altLang="zh-CN" dirty="0" err="1"/>
              <a:t>int</a:t>
            </a:r>
            <a:r>
              <a:rPr lang="zh-CN" altLang="en-US" dirty="0"/>
              <a:t>型比较，结果为</a:t>
            </a:r>
            <a:r>
              <a:rPr lang="en-US" altLang="zh-CN" dirty="0"/>
              <a:t>true</a:t>
            </a:r>
            <a:r>
              <a:rPr lang="zh-CN" altLang="en-US" dirty="0"/>
              <a:t>。</a:t>
            </a:r>
          </a:p>
          <a:p>
            <a:endParaRPr lang="en-US" altLang="zh-CN" dirty="0"/>
          </a:p>
          <a:p>
            <a:r>
              <a:rPr lang="zh-CN" altLang="en-US" dirty="0"/>
              <a:t>“</a:t>
            </a:r>
            <a:r>
              <a:rPr lang="en-US" altLang="zh-CN" dirty="0"/>
              <a:t> </a:t>
            </a:r>
            <a:r>
              <a:rPr lang="en-US" altLang="zh-CN" dirty="0">
                <a:solidFill>
                  <a:srgbClr val="00B050"/>
                </a:solidFill>
              </a:rPr>
              <a:t>2147483647  &gt; -2147483647-1”</a:t>
            </a:r>
            <a:r>
              <a:rPr lang="zh-CN" altLang="en-US" dirty="0"/>
              <a:t>？</a:t>
            </a:r>
          </a:p>
          <a:p>
            <a:pPr lvl="1"/>
            <a:r>
              <a:rPr lang="en-US" altLang="zh-CN" dirty="0"/>
              <a:t> </a:t>
            </a:r>
            <a:r>
              <a:rPr lang="zh-CN" altLang="en-US" dirty="0"/>
              <a:t>按</a:t>
            </a:r>
            <a:r>
              <a:rPr lang="en-US" altLang="zh-CN" dirty="0" err="1"/>
              <a:t>int</a:t>
            </a:r>
            <a:r>
              <a:rPr lang="zh-CN" altLang="en-US" dirty="0"/>
              <a:t>型比较，结果为</a:t>
            </a:r>
            <a:r>
              <a:rPr lang="en-US" altLang="zh-CN" dirty="0"/>
              <a:t>true</a:t>
            </a:r>
          </a:p>
          <a:p>
            <a:pPr lvl="1"/>
            <a:r>
              <a:rPr lang="en-US" altLang="zh-CN" dirty="0"/>
              <a:t>#define   INT32_MIN   </a:t>
            </a:r>
            <a:r>
              <a:rPr lang="en-US" altLang="zh-CN" dirty="0">
                <a:solidFill>
                  <a:srgbClr val="FF0000"/>
                </a:solidFill>
              </a:rPr>
              <a:t>(-2147483647   -   1) </a:t>
            </a:r>
          </a:p>
          <a:p>
            <a:pPr lvl="1"/>
            <a:endParaRPr lang="zh-CN" altLang="en-US" dirty="0"/>
          </a:p>
          <a:p>
            <a:endParaRPr lang="zh-CN" altLang="en-US" dirty="0"/>
          </a:p>
        </p:txBody>
      </p:sp>
    </p:spTree>
    <p:extLst>
      <p:ext uri="{BB962C8B-B14F-4D97-AF65-F5344CB8AC3E}">
        <p14:creationId xmlns:p14="http://schemas.microsoft.com/office/powerpoint/2010/main" val="34398482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语言中的整数小结</a:t>
            </a:r>
          </a:p>
        </p:txBody>
      </p:sp>
      <p:sp>
        <p:nvSpPr>
          <p:cNvPr id="3" name="内容占位符 2"/>
          <p:cNvSpPr>
            <a:spLocks noGrp="1"/>
          </p:cNvSpPr>
          <p:nvPr>
            <p:ph idx="1"/>
          </p:nvPr>
        </p:nvSpPr>
        <p:spPr/>
        <p:txBody>
          <a:bodyPr/>
          <a:lstStyle/>
          <a:p>
            <a:pPr>
              <a:lnSpc>
                <a:spcPct val="150000"/>
              </a:lnSpc>
            </a:pPr>
            <a:r>
              <a:rPr lang="zh-CN" altLang="en-US" dirty="0"/>
              <a:t>整数补码存储，表示，运算</a:t>
            </a:r>
            <a:endParaRPr lang="en-US" altLang="zh-CN" dirty="0"/>
          </a:p>
          <a:p>
            <a:pPr>
              <a:lnSpc>
                <a:spcPct val="150000"/>
              </a:lnSpc>
            </a:pPr>
            <a:r>
              <a:rPr lang="en-US" altLang="zh-CN" dirty="0"/>
              <a:t>C</a:t>
            </a:r>
            <a:r>
              <a:rPr lang="zh-CN" altLang="en-US" dirty="0"/>
              <a:t>编译器根据常量值的大小自动匹配数据类型</a:t>
            </a:r>
            <a:endParaRPr lang="en-US" altLang="zh-CN" dirty="0"/>
          </a:p>
          <a:p>
            <a:pPr lvl="1">
              <a:lnSpc>
                <a:spcPct val="150000"/>
              </a:lnSpc>
            </a:pPr>
            <a:r>
              <a:rPr lang="en-US" altLang="zh-CN" dirty="0"/>
              <a:t>-2147483648</a:t>
            </a:r>
            <a:r>
              <a:rPr lang="zh-CN" altLang="en-US" dirty="0"/>
              <a:t>被当成无符号数  </a:t>
            </a:r>
            <a:r>
              <a:rPr lang="en-US" altLang="zh-CN" dirty="0"/>
              <a:t>(C90)</a:t>
            </a:r>
          </a:p>
          <a:p>
            <a:pPr lvl="1">
              <a:lnSpc>
                <a:spcPct val="150000"/>
              </a:lnSpc>
            </a:pPr>
            <a:r>
              <a:rPr lang="en-US" altLang="zh-CN" dirty="0"/>
              <a:t>#define   INT32_MIN   </a:t>
            </a:r>
            <a:r>
              <a:rPr lang="en-US" altLang="zh-CN" dirty="0">
                <a:solidFill>
                  <a:srgbClr val="FF0000"/>
                </a:solidFill>
              </a:rPr>
              <a:t>(-2147483647   -   1)</a:t>
            </a:r>
            <a:endParaRPr lang="en-US" altLang="zh-CN" dirty="0"/>
          </a:p>
          <a:p>
            <a:pPr>
              <a:lnSpc>
                <a:spcPct val="150000"/>
              </a:lnSpc>
            </a:pPr>
            <a:r>
              <a:rPr lang="zh-CN" altLang="en-US" dirty="0"/>
              <a:t>有符号和无符号共存时无符号优先</a:t>
            </a:r>
            <a:endParaRPr lang="en-US" altLang="zh-CN" dirty="0"/>
          </a:p>
          <a:p>
            <a:pPr lvl="1">
              <a:lnSpc>
                <a:spcPct val="150000"/>
              </a:lnSpc>
            </a:pPr>
            <a:r>
              <a:rPr lang="pl-PL" altLang="zh-CN" dirty="0"/>
              <a:t>-1 </a:t>
            </a:r>
            <a:r>
              <a:rPr lang="en-US" altLang="zh-CN" dirty="0"/>
              <a:t>&gt;</a:t>
            </a:r>
            <a:r>
              <a:rPr lang="pl-PL" altLang="zh-CN" dirty="0"/>
              <a:t> 0U</a:t>
            </a:r>
            <a:r>
              <a:rPr lang="en-US" altLang="zh-CN" dirty="0"/>
              <a:t>    </a:t>
            </a:r>
          </a:p>
          <a:p>
            <a:pPr>
              <a:lnSpc>
                <a:spcPct val="150000"/>
              </a:lnSpc>
            </a:pPr>
            <a:r>
              <a:rPr lang="zh-CN" altLang="en-US" dirty="0"/>
              <a:t>整数变量初始化</a:t>
            </a:r>
            <a:endParaRPr lang="en-US" altLang="zh-CN" dirty="0"/>
          </a:p>
          <a:p>
            <a:pPr lvl="1">
              <a:lnSpc>
                <a:spcPct val="150000"/>
              </a:lnSpc>
            </a:pPr>
            <a:r>
              <a:rPr lang="zh-CN" altLang="en-US" dirty="0"/>
              <a:t>先按约定处理常量 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然后根据变量长度进行强制转换，位数超出的直接截去</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26043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74017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id="{B7AE28D7-0CAA-4899-853B-6EAD0FED7A15}"/>
              </a:ext>
            </a:extLst>
          </p:cNvPr>
          <p:cNvSpPr>
            <a:spLocks noChangeArrowheads="1"/>
          </p:cNvSpPr>
          <p:nvPr/>
        </p:nvSpPr>
        <p:spPr bwMode="auto">
          <a:xfrm>
            <a:off x="7417658" y="3328388"/>
            <a:ext cx="30702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id="{AD883E70-8715-4E9E-BFD2-55651BA79840}"/>
              </a:ext>
            </a:extLst>
          </p:cNvPr>
          <p:cNvSpPr>
            <a:spLocks noChangeArrowheads="1"/>
          </p:cNvSpPr>
          <p:nvPr/>
        </p:nvSpPr>
        <p:spPr bwMode="auto">
          <a:xfrm>
            <a:off x="74144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p>
        </p:txBody>
      </p:sp>
    </p:spTree>
    <p:extLst>
      <p:ext uri="{BB962C8B-B14F-4D97-AF65-F5344CB8AC3E}">
        <p14:creationId xmlns:p14="http://schemas.microsoft.com/office/powerpoint/2010/main" val="37473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bg/>
                                          </p:spTgt>
                                        </p:tgtEl>
                                        <p:attrNameLst>
                                          <p:attrName>style.visibility</p:attrName>
                                        </p:attrNameLst>
                                      </p:cBhvr>
                                      <p:to>
                                        <p:strVal val="visible"/>
                                      </p:to>
                                    </p:set>
                                    <p:anim calcmode="lin" valueType="num">
                                      <p:cBhvr additive="base">
                                        <p:cTn id="9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3" dur="500" fill="hold"/>
                                        <p:tgtEl>
                                          <p:spTgt spid="6">
                                            <p:bg/>
                                          </p:spTgt>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
                                            <p:txEl>
                                              <p:pRg st="0" end="0"/>
                                            </p:txEl>
                                          </p:spTgt>
                                        </p:tgtEl>
                                        <p:attrNameLst>
                                          <p:attrName>style.visibility</p:attrName>
                                        </p:attrNameLst>
                                      </p:cBhvr>
                                      <p:to>
                                        <p:strVal val="visible"/>
                                      </p:to>
                                    </p:set>
                                    <p:anim calcmode="lin" valueType="num">
                                      <p:cBhvr additive="base">
                                        <p:cTn id="9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animBg="1" autoUpdateAnimBg="0"/>
      <p:bldP spid="7" grpId="0" build="allAtOnce"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p>
          <a:p>
            <a:pPr lvl="1" eaLnBrk="1" hangingPunct="1"/>
            <a:r>
              <a:rPr lang="en-US" altLang="zh-CN" sz="2200" dirty="0"/>
              <a:t>a-z, A-Z </a:t>
            </a:r>
          </a:p>
          <a:p>
            <a:pPr eaLnBrk="1" hangingPunct="1"/>
            <a:r>
              <a:rPr lang="en-US" altLang="zh-CN" dirty="0"/>
              <a:t>10 Digits</a:t>
            </a:r>
          </a:p>
          <a:p>
            <a:pPr lvl="1" eaLnBrk="1" hangingPunct="1"/>
            <a:r>
              <a:rPr lang="en-US" altLang="zh-CN" sz="2200" dirty="0"/>
              <a:t>0-9</a:t>
            </a:r>
          </a:p>
          <a:p>
            <a:pPr eaLnBrk="1" hangingPunct="1"/>
            <a:r>
              <a:rPr lang="en-US" altLang="zh-CN"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extLst>
      <p:ext uri="{BB962C8B-B14F-4D97-AF65-F5344CB8AC3E}">
        <p14:creationId xmlns:p14="http://schemas.microsoft.com/office/powerpoint/2010/main" val="3930815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参与运算的数据通常既包括整数也包括小数部分。</a:t>
            </a:r>
          </a:p>
          <a:p>
            <a:pPr eaLnBrk="1" hangingPunct="1">
              <a:lnSpc>
                <a:spcPct val="150000"/>
              </a:lnSpc>
            </a:pPr>
            <a:r>
              <a:rPr lang="zh-CN" altLang="en-US" dirty="0"/>
              <a:t>如何表示？</a:t>
            </a:r>
          </a:p>
          <a:p>
            <a:pPr lvl="1" eaLnBrk="1" hangingPunct="1">
              <a:lnSpc>
                <a:spcPct val="150000"/>
              </a:lnSpc>
            </a:pPr>
            <a:r>
              <a:rPr lang="zh-CN" altLang="en-US" sz="2200" dirty="0"/>
              <a:t>最直接的办法</a:t>
            </a:r>
            <a:r>
              <a:rPr lang="en-US" altLang="zh-CN" sz="2200" dirty="0"/>
              <a:t>----</a:t>
            </a:r>
            <a:r>
              <a:rPr lang="zh-CN" altLang="en-US" sz="2200" dirty="0"/>
              <a:t>整数部分，小数部分分别表示？</a:t>
            </a:r>
            <a:endParaRPr lang="en-US" altLang="zh-CN" sz="2200" dirty="0"/>
          </a:p>
          <a:p>
            <a:pPr lvl="2" eaLnBrk="1" hangingPunct="1">
              <a:lnSpc>
                <a:spcPct val="150000"/>
              </a:lnSpc>
            </a:pPr>
            <a:r>
              <a:rPr lang="en-US" altLang="zh-CN" sz="2200" dirty="0">
                <a:solidFill>
                  <a:srgbClr val="00B050"/>
                </a:solidFill>
              </a:rPr>
              <a:t>#define   INT32_MAX   2147483647 </a:t>
            </a: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p>
        </p:txBody>
      </p:sp>
    </p:spTree>
    <p:extLst>
      <p:ext uri="{BB962C8B-B14F-4D97-AF65-F5344CB8AC3E}">
        <p14:creationId xmlns:p14="http://schemas.microsoft.com/office/powerpoint/2010/main" val="185828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latin typeface="华文新魏" panose="02010800040101010101" pitchFamily="2" charset="-122"/>
              </a:rPr>
              <a:t>0.05*10</a:t>
            </a:r>
            <a:r>
              <a:rPr lang="en-US" altLang="zh-CN" baseline="50000" dirty="0">
                <a:latin typeface="华文新魏" panose="02010800040101010101" pitchFamily="2" charset="-122"/>
              </a:rPr>
              <a:t>1    </a:t>
            </a:r>
            <a:r>
              <a:rPr lang="en-US" altLang="zh-CN" dirty="0">
                <a:latin typeface="华文新魏" panose="02010800040101010101" pitchFamily="2" charset="-122"/>
              </a:rPr>
              <a:t>50*10</a:t>
            </a:r>
            <a:r>
              <a:rPr lang="en-US" altLang="zh-CN" baseline="50000" dirty="0">
                <a:latin typeface="华文新魏" panose="02010800040101010101" pitchFamily="2" charset="-122"/>
              </a:rPr>
              <a:t>-2    </a:t>
            </a:r>
            <a:r>
              <a:rPr lang="en-US" altLang="zh-CN" dirty="0">
                <a:latin typeface="华文新魏" panose="02010800040101010101" pitchFamily="2" charset="-122"/>
              </a:rPr>
              <a:t>5*10</a:t>
            </a:r>
            <a:r>
              <a:rPr lang="en-US" altLang="zh-CN" baseline="50000" dirty="0">
                <a:latin typeface="华文新魏" panose="02010800040101010101" pitchFamily="2" charset="-122"/>
              </a:rPr>
              <a:t>-1 </a:t>
            </a:r>
          </a:p>
          <a:p>
            <a:pPr eaLnBrk="1" hangingPunct="1">
              <a:lnSpc>
                <a:spcPct val="150000"/>
              </a:lnSpc>
            </a:pPr>
            <a:r>
              <a:rPr lang="en-US" altLang="zh-CN" dirty="0">
                <a:latin typeface="华文新魏" panose="02010800040101010101" pitchFamily="2" charset="-122"/>
              </a:rPr>
              <a:t>0.01*2</a:t>
            </a:r>
            <a:r>
              <a:rPr lang="en-US" altLang="zh-CN" baseline="50000" dirty="0">
                <a:latin typeface="华文新魏" panose="02010800040101010101" pitchFamily="2" charset="-122"/>
              </a:rPr>
              <a:t>1     </a:t>
            </a:r>
            <a:r>
              <a:rPr lang="en-US" altLang="zh-CN" dirty="0">
                <a:latin typeface="华文新魏" panose="02010800040101010101" pitchFamily="2" charset="-122"/>
              </a:rPr>
              <a:t>1*2</a:t>
            </a:r>
            <a:r>
              <a:rPr lang="en-US" altLang="zh-CN" baseline="50000" dirty="0">
                <a:latin typeface="华文新魏" panose="02010800040101010101" pitchFamily="2" charset="-122"/>
              </a:rPr>
              <a:t>-2     </a:t>
            </a:r>
            <a:r>
              <a:rPr lang="en-US" altLang="zh-CN" dirty="0">
                <a:latin typeface="华文新魏" panose="02010800040101010101" pitchFamily="2" charset="-122"/>
              </a:rPr>
              <a:t>0.1*2</a:t>
            </a:r>
            <a:r>
              <a:rPr lang="en-US" altLang="zh-CN" baseline="50000" dirty="0">
                <a:latin typeface="华文新魏" panose="02010800040101010101" pitchFamily="2" charset="-122"/>
              </a:rPr>
              <a:t>-1 </a:t>
            </a:r>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的数称为规格化数。</a:t>
            </a:r>
          </a:p>
          <a:p>
            <a:pPr eaLnBrk="1" hangingPunct="1">
              <a:lnSpc>
                <a:spcPct val="150000"/>
              </a:lnSpc>
            </a:pPr>
            <a:r>
              <a:rPr lang="zh-CN" altLang="en-US" dirty="0">
                <a:latin typeface="华文新魏" panose="02010800040101010101" pitchFamily="2" charset="-122"/>
              </a:rPr>
              <a:t>为了数据表示的唯一性。</a:t>
            </a:r>
          </a:p>
          <a:p>
            <a:pPr eaLnBrk="1" hangingPunct="1">
              <a:lnSpc>
                <a:spcPct val="150000"/>
              </a:lnSpc>
            </a:pPr>
            <a:r>
              <a:rPr lang="zh-CN" altLang="en-US" dirty="0">
                <a:latin typeface="华文新魏" panose="02010800040101010101" pitchFamily="2" charset="-122"/>
              </a:rPr>
              <a:t>两种规格化数 </a:t>
            </a:r>
            <a:r>
              <a:rPr lang="en-US" altLang="zh-CN" dirty="0">
                <a:latin typeface="华文新魏" panose="02010800040101010101" pitchFamily="2" charset="-122"/>
              </a:rPr>
              <a:t>1.XXXXX  0.1XXXXX  </a:t>
            </a: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p>
          <a:p>
            <a:endParaRPr lang="zh-CN" altLang="en-US" dirty="0"/>
          </a:p>
        </p:txBody>
      </p:sp>
    </p:spTree>
    <p:extLst>
      <p:ext uri="{BB962C8B-B14F-4D97-AF65-F5344CB8AC3E}">
        <p14:creationId xmlns:p14="http://schemas.microsoft.com/office/powerpoint/2010/main" val="3311250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p>
          <a:p>
            <a:pPr eaLnBrk="1" hangingPunct="1">
              <a:lnSpc>
                <a:spcPct val="150000"/>
              </a:lnSpc>
            </a:pPr>
            <a:r>
              <a:rPr lang="zh-CN" altLang="en-US" dirty="0"/>
              <a:t>科学记数法</a:t>
            </a:r>
            <a:endParaRPr lang="en-US" altLang="zh-CN" dirty="0"/>
          </a:p>
          <a:p>
            <a:pPr lvl="1" eaLnBrk="1" hangingPunct="1">
              <a:lnSpc>
                <a:spcPct val="150000"/>
              </a:lnSpc>
            </a:pPr>
            <a:r>
              <a:rPr lang="zh-CN" altLang="en-US" dirty="0"/>
              <a:t>让数据表示唯一，规格化</a:t>
            </a:r>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pPr>
              <a:lnSpc>
                <a:spcPct val="150000"/>
              </a:lnSpc>
            </a:pPr>
            <a:r>
              <a:rPr lang="zh-CN" altLang="en-US" dirty="0"/>
              <a:t>科学记数法利用幂和尾数表示浮点数</a:t>
            </a:r>
            <a:endParaRPr lang="en-US" altLang="zh-CN" dirty="0"/>
          </a:p>
          <a:p>
            <a:pPr lvl="1">
              <a:lnSpc>
                <a:spcPct val="150000"/>
              </a:lnSpc>
            </a:pPr>
            <a:r>
              <a:rPr lang="zh-CN" altLang="en-US" dirty="0"/>
              <a:t>数据范围更大，精度更高</a:t>
            </a:r>
            <a:endParaRPr lang="en-US" altLang="zh-CN" dirty="0"/>
          </a:p>
          <a:p>
            <a:pPr lvl="1">
              <a:lnSpc>
                <a:spcPct val="150000"/>
              </a:lnSpc>
            </a:pPr>
            <a:r>
              <a:rPr lang="zh-CN" altLang="en-US" dirty="0"/>
              <a:t>数据表示唯一</a:t>
            </a:r>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734714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pPr eaLnBrk="1" hangingPunct="1"/>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a:t>
            </a:r>
          </a:p>
          <a:p>
            <a:pPr eaLnBrk="1" hangingPunct="1">
              <a:buNone/>
            </a:pPr>
            <a:r>
              <a:rPr lang="en-US" altLang="zh-CN" dirty="0"/>
              <a:t>              =2</a:t>
            </a:r>
            <a:r>
              <a:rPr lang="en-US" altLang="zh-CN" baseline="50000" dirty="0"/>
              <a:t>±e</a:t>
            </a:r>
            <a:r>
              <a:rPr lang="en-US" altLang="zh-CN" dirty="0"/>
              <a:t>× (±m)    </a:t>
            </a:r>
            <a:r>
              <a:rPr lang="en-US" altLang="zh-CN" dirty="0">
                <a:solidFill>
                  <a:schemeClr val="accent2"/>
                </a:solidFill>
              </a:rPr>
              <a:t>m</a:t>
            </a:r>
            <a:r>
              <a:rPr lang="zh-CN" altLang="en-US" dirty="0">
                <a:solidFill>
                  <a:schemeClr val="accent2"/>
                </a:solidFill>
              </a:rPr>
              <a:t>的取值区间？</a:t>
            </a:r>
          </a:p>
          <a:p>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6" name="Group 5"/>
          <p:cNvGrpSpPr>
            <a:grpSpLocks/>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15" name="Group 14"/>
          <p:cNvGrpSpPr>
            <a:grpSpLocks/>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a:grpSpLocks/>
          </p:cNvGrpSpPr>
          <p:nvPr/>
        </p:nvGrpSpPr>
        <p:grpSpPr bwMode="auto">
          <a:xfrm>
            <a:off x="6863377" y="3965205"/>
            <a:ext cx="2663825" cy="933450"/>
            <a:chOff x="0" y="0"/>
            <a:chExt cx="1678" cy="588"/>
          </a:xfrm>
        </p:grpSpPr>
        <p:sp>
          <p:nvSpPr>
            <p:cNvPr id="24" name="AutoShape 23"/>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187"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尾数值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a:grpSpLocks/>
          </p:cNvGrpSpPr>
          <p:nvPr/>
        </p:nvGrpSpPr>
        <p:grpSpPr bwMode="auto">
          <a:xfrm>
            <a:off x="3623289" y="3965205"/>
            <a:ext cx="2663825" cy="938213"/>
            <a:chOff x="0" y="0"/>
            <a:chExt cx="1678" cy="591"/>
          </a:xfrm>
        </p:grpSpPr>
        <p:sp>
          <p:nvSpPr>
            <p:cNvPr id="27" name="AutoShape 26"/>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a:grpSpLocks/>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a:grpSpLocks/>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39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eaLnBrk="1" hangingPunct="1">
              <a:lnSpc>
                <a:spcPct val="110000"/>
              </a:lnSpc>
            </a:pPr>
            <a:r>
              <a:rPr lang="en-US" altLang="zh-CN" dirty="0">
                <a:solidFill>
                  <a:schemeClr val="folHlink"/>
                </a:solidFill>
              </a:rPr>
              <a:t>N=2</a:t>
            </a:r>
            <a:r>
              <a:rPr lang="en-US" altLang="zh-CN" baseline="50000" dirty="0">
                <a:solidFill>
                  <a:schemeClr val="folHlink"/>
                </a:solidFill>
              </a:rPr>
              <a:t>E</a:t>
            </a:r>
            <a:r>
              <a:rPr lang="en-US" altLang="zh-CN" dirty="0">
                <a:solidFill>
                  <a:schemeClr val="folHlink"/>
                </a:solidFill>
              </a:rPr>
              <a:t>×M</a:t>
            </a:r>
          </a:p>
          <a:p>
            <a:pPr eaLnBrk="1" hangingPunct="1">
              <a:lnSpc>
                <a:spcPct val="110000"/>
              </a:lnSpc>
            </a:pPr>
            <a:r>
              <a:rPr lang="en-US" altLang="zh-CN" dirty="0">
                <a:latin typeface="华文新魏" panose="02010800040101010101" pitchFamily="2" charset="-122"/>
              </a:rPr>
              <a:t>E→+∞  </a:t>
            </a:r>
            <a:r>
              <a:rPr lang="zh-CN" altLang="en-US" dirty="0">
                <a:latin typeface="华文新魏" panose="02010800040101010101" pitchFamily="2" charset="-122"/>
              </a:rPr>
              <a:t>产生正上溢或者负上溢</a:t>
            </a:r>
            <a:endParaRPr lang="en-US" altLang="zh-CN" dirty="0">
              <a:latin typeface="华文新魏" panose="02010800040101010101" pitchFamily="2" charset="-122"/>
            </a:endParaRPr>
          </a:p>
          <a:p>
            <a:pPr eaLnBrk="1" hangingPunct="1">
              <a:lnSpc>
                <a:spcPct val="110000"/>
              </a:lnSpc>
            </a:pPr>
            <a:r>
              <a:rPr lang="en-US" altLang="zh-CN" dirty="0">
                <a:latin typeface="华文新魏" panose="02010800040101010101" pitchFamily="2" charset="-122"/>
              </a:rPr>
              <a:t>E→ -∞  </a:t>
            </a:r>
            <a:r>
              <a:rPr lang="zh-CN" altLang="en-US" dirty="0">
                <a:latin typeface="华文新魏" panose="02010800040101010101" pitchFamily="2" charset="-122"/>
              </a:rPr>
              <a:t>产生正下溢或者负下溢</a:t>
            </a: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4302125"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035800"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p>
        </p:txBody>
      </p:sp>
      <p:grpSp>
        <p:nvGrpSpPr>
          <p:cNvPr id="20" name="Group 18"/>
          <p:cNvGrpSpPr>
            <a:grpSpLocks/>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2005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10000"/>
              </a:lnSpc>
            </a:pPr>
            <a:r>
              <a:rPr lang="zh-CN" altLang="zh-CN" dirty="0"/>
              <a:t>机器字长一定时，阶码越长，表示范围越大</a:t>
            </a:r>
          </a:p>
          <a:p>
            <a:pPr eaLnBrk="1" hangingPunct="1">
              <a:lnSpc>
                <a:spcPct val="110000"/>
              </a:lnSpc>
            </a:pPr>
            <a:r>
              <a:rPr lang="zh-CN" altLang="zh-CN" dirty="0">
                <a:solidFill>
                  <a:srgbClr val="FF0000"/>
                </a:solidFill>
              </a:rPr>
              <a:t>尾码越长，精度是否越高？</a:t>
            </a:r>
          </a:p>
          <a:p>
            <a:pPr eaLnBrk="1" hangingPunct="1">
              <a:lnSpc>
                <a:spcPct val="110000"/>
              </a:lnSpc>
            </a:pPr>
            <a:r>
              <a:rPr lang="zh-CN" altLang="zh-CN" dirty="0"/>
              <a:t>浮点数表示范围比定点数大，精度高</a:t>
            </a:r>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36" name="Group 4"/>
          <p:cNvGrpSpPr>
            <a:grpSpLocks/>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45" name="Group 13"/>
          <p:cNvGrpSpPr>
            <a:grpSpLocks/>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a:grpSpLocks/>
          </p:cNvGrpSpPr>
          <p:nvPr/>
        </p:nvGrpSpPr>
        <p:grpSpPr bwMode="auto">
          <a:xfrm>
            <a:off x="6672264" y="2205633"/>
            <a:ext cx="2663825" cy="884238"/>
            <a:chOff x="0" y="0"/>
            <a:chExt cx="1678" cy="557"/>
          </a:xfrm>
        </p:grpSpPr>
        <p:sp>
          <p:nvSpPr>
            <p:cNvPr id="5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190"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尾数值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a:grpSpLocks/>
          </p:cNvGrpSpPr>
          <p:nvPr/>
        </p:nvGrpSpPr>
        <p:grpSpPr bwMode="auto">
          <a:xfrm>
            <a:off x="3432176" y="2205633"/>
            <a:ext cx="2663825" cy="863600"/>
            <a:chOff x="0" y="0"/>
            <a:chExt cx="1678" cy="544"/>
          </a:xfrm>
        </p:grpSpPr>
        <p:sp>
          <p:nvSpPr>
            <p:cNvPr id="5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a:grpSpLocks/>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a:grpSpLocks/>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49225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dirty="0"/>
              <a:t>8</a:t>
            </a:r>
            <a:r>
              <a:rPr lang="zh-CN" altLang="en-US" dirty="0"/>
              <a:t>位定点小数可表示的范围</a:t>
            </a:r>
          </a:p>
          <a:p>
            <a:pPr lvl="1" eaLnBrk="1" hangingPunct="1">
              <a:lnSpc>
                <a:spcPct val="11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10000"/>
              </a:lnSpc>
            </a:pPr>
            <a:r>
              <a:rPr lang="zh-CN" altLang="en-US" dirty="0"/>
              <a:t>设阶码</a:t>
            </a:r>
            <a:r>
              <a:rPr lang="en-US" altLang="zh-CN" dirty="0"/>
              <a:t>2</a:t>
            </a:r>
            <a:r>
              <a:rPr lang="zh-CN" altLang="en-US" dirty="0"/>
              <a:t>位，尾数</a:t>
            </a:r>
            <a:r>
              <a:rPr lang="en-US" altLang="zh-CN" dirty="0"/>
              <a:t>4</a:t>
            </a:r>
            <a:r>
              <a:rPr lang="zh-CN" altLang="en-US"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a:t>
            </a:r>
            <a:r>
              <a:rPr lang="en-US" altLang="zh-CN" sz="2200" dirty="0"/>
              <a:t>*1.0000  ---  2</a:t>
            </a:r>
            <a:r>
              <a:rPr lang="en-US" altLang="zh-CN" sz="2200" baseline="50000" dirty="0"/>
              <a:t>11</a:t>
            </a:r>
            <a:r>
              <a:rPr lang="en-US" altLang="zh-CN" sz="2200" dirty="0"/>
              <a:t>*1.1111</a:t>
            </a:r>
          </a:p>
          <a:p>
            <a:pPr lvl="1" eaLnBrk="1" hangingPunct="1">
              <a:lnSpc>
                <a:spcPct val="110000"/>
              </a:lnSpc>
            </a:pPr>
            <a:r>
              <a:rPr lang="en-US" altLang="zh-CN" sz="2200" dirty="0"/>
              <a:t>            0.001</a:t>
            </a:r>
            <a:r>
              <a:rPr lang="en-US" altLang="zh-CN" sz="2200" dirty="0">
                <a:solidFill>
                  <a:srgbClr val="00FF00"/>
                </a:solidFill>
              </a:rPr>
              <a:t>   </a:t>
            </a:r>
            <a:r>
              <a:rPr lang="en-US" altLang="zh-CN" sz="2200" dirty="0"/>
              <a:t>---  1111.1</a:t>
            </a:r>
          </a:p>
          <a:p>
            <a:pPr eaLnBrk="1" hangingPunct="1">
              <a:lnSpc>
                <a:spcPct val="110000"/>
              </a:lnSpc>
            </a:pPr>
            <a:r>
              <a:rPr lang="zh-CN" altLang="en-US" dirty="0"/>
              <a:t>设阶码</a:t>
            </a:r>
            <a:r>
              <a:rPr lang="en-US" altLang="zh-CN" dirty="0"/>
              <a:t>3</a:t>
            </a:r>
            <a:r>
              <a:rPr lang="zh-CN" altLang="en-US" dirty="0"/>
              <a:t>位，尾数</a:t>
            </a:r>
            <a:r>
              <a:rPr lang="en-US" altLang="zh-CN" dirty="0"/>
              <a:t>3</a:t>
            </a:r>
            <a:r>
              <a:rPr lang="zh-CN" altLang="en-US"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-111</a:t>
            </a:r>
            <a:r>
              <a:rPr lang="en-US" altLang="zh-CN" sz="2200" dirty="0"/>
              <a:t>*1.000    ---  2</a:t>
            </a:r>
            <a:r>
              <a:rPr lang="en-US" altLang="zh-CN" sz="2200" baseline="50000" dirty="0"/>
              <a:t>111</a:t>
            </a:r>
            <a:r>
              <a:rPr lang="en-US" altLang="zh-CN" sz="2200" dirty="0"/>
              <a:t>*1.111</a:t>
            </a:r>
          </a:p>
          <a:p>
            <a:pPr lvl="1" eaLnBrk="1" hangingPunct="1">
              <a:lnSpc>
                <a:spcPct val="110000"/>
              </a:lnSpc>
            </a:pPr>
            <a:r>
              <a:rPr lang="en-US" altLang="zh-CN" sz="2200" dirty="0"/>
              <a:t>        0.0000001</a:t>
            </a:r>
            <a:r>
              <a:rPr lang="en-US" altLang="zh-CN" sz="2200" dirty="0">
                <a:solidFill>
                  <a:srgbClr val="00FF00"/>
                </a:solidFill>
              </a:rPr>
              <a:t> </a:t>
            </a:r>
            <a:r>
              <a:rPr lang="en-US" altLang="zh-CN" sz="2200" dirty="0"/>
              <a:t>---  11110000</a:t>
            </a:r>
          </a:p>
          <a:p>
            <a:pPr lvl="1" eaLnBrk="1" hangingPunct="1">
              <a:lnSpc>
                <a:spcPct val="110000"/>
              </a:lnSpc>
            </a:pPr>
            <a:r>
              <a:rPr lang="zh-CN" altLang="en-US" sz="2200" dirty="0"/>
              <a:t>（</a:t>
            </a:r>
            <a:r>
              <a:rPr lang="en-US" altLang="zh-CN" sz="2200" dirty="0"/>
              <a:t>…</a:t>
            </a:r>
            <a:r>
              <a:rPr lang="en-US" altLang="zh-CN" sz="2200" dirty="0">
                <a:solidFill>
                  <a:srgbClr val="00B050"/>
                </a:solidFill>
              </a:rPr>
              <a:t>56, 60</a:t>
            </a:r>
            <a:r>
              <a:rPr lang="en-US" altLang="zh-CN" sz="2200" dirty="0"/>
              <a:t>, 64, 72…112, 120, </a:t>
            </a:r>
            <a:r>
              <a:rPr lang="en-US" altLang="zh-CN" sz="2200" dirty="0">
                <a:solidFill>
                  <a:srgbClr val="00B050"/>
                </a:solidFill>
              </a:rPr>
              <a:t>128, 144, …224, 240]</a:t>
            </a:r>
            <a:endParaRPr lang="en-US" altLang="zh-CN" sz="2200" dirty="0"/>
          </a:p>
        </p:txBody>
      </p:sp>
      <p:grpSp>
        <p:nvGrpSpPr>
          <p:cNvPr id="5" name="Group 5"/>
          <p:cNvGrpSpPr>
            <a:grpSpLocks/>
          </p:cNvGrpSpPr>
          <p:nvPr/>
        </p:nvGrpSpPr>
        <p:grpSpPr bwMode="auto">
          <a:xfrm>
            <a:off x="3148261" y="5346731"/>
            <a:ext cx="5761038" cy="1344225"/>
            <a:chOff x="0" y="0"/>
            <a:chExt cx="5760640" cy="1344096"/>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headE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1649299" y="882476"/>
              <a:ext cx="2594466" cy="4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FF0000"/>
                  </a:solidFill>
                  <a:latin typeface="仿宋" panose="02010609060101010101" pitchFamily="49" charset="-122"/>
                  <a:ea typeface="仿宋" panose="02010609060101010101" pitchFamily="49" charset="-122"/>
                </a:rPr>
                <a:t>浮点数的密度与分布</a:t>
              </a: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extLst>
      <p:ext uri="{BB962C8B-B14F-4D97-AF65-F5344CB8AC3E}">
        <p14:creationId xmlns:p14="http://schemas.microsoft.com/office/powerpoint/2010/main" val="14403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1884812" y="3625770"/>
            <a:ext cx="8218488" cy="2592040"/>
          </a:xfrm>
        </p:spPr>
        <p:txBody>
          <a:bodyPr/>
          <a:lstStyle/>
          <a:p>
            <a:pPr eaLnBrk="1" hangingPunct="1">
              <a:lnSpc>
                <a:spcPct val="110000"/>
              </a:lnSpc>
            </a:pPr>
            <a:r>
              <a:rPr lang="zh-CN" altLang="zh-CN" dirty="0"/>
              <a:t>机器字长一定时，阶码越长，表示范围越大</a:t>
            </a:r>
          </a:p>
          <a:p>
            <a:pPr eaLnBrk="1" hangingPunct="1">
              <a:lnSpc>
                <a:spcPct val="110000"/>
              </a:lnSpc>
            </a:pPr>
            <a:r>
              <a:rPr lang="zh-CN" altLang="en-US" dirty="0">
                <a:solidFill>
                  <a:srgbClr val="FF0000"/>
                </a:solidFill>
              </a:rPr>
              <a:t>阶码一定，</a:t>
            </a:r>
            <a:r>
              <a:rPr lang="zh-CN" altLang="zh-CN" dirty="0">
                <a:solidFill>
                  <a:srgbClr val="FF0000"/>
                </a:solidFill>
              </a:rPr>
              <a:t>尾码越长，精度是否越高</a:t>
            </a:r>
            <a:r>
              <a:rPr lang="zh-CN" altLang="en-US" dirty="0">
                <a:solidFill>
                  <a:srgbClr val="FF0000"/>
                </a:solidFill>
              </a:rPr>
              <a:t>！</a:t>
            </a:r>
            <a:endParaRPr lang="zh-CN" altLang="zh-CN" dirty="0">
              <a:solidFill>
                <a:srgbClr val="FF0000"/>
              </a:solidFill>
            </a:endParaRPr>
          </a:p>
          <a:p>
            <a:pPr eaLnBrk="1" hangingPunct="1">
              <a:lnSpc>
                <a:spcPct val="110000"/>
              </a:lnSpc>
            </a:pPr>
            <a:r>
              <a:rPr lang="zh-CN" altLang="zh-CN" dirty="0"/>
              <a:t>浮点数表示范围比定点数大，精度高</a:t>
            </a:r>
            <a:endParaRPr lang="en-US" altLang="zh-CN" dirty="0"/>
          </a:p>
          <a:p>
            <a:pPr eaLnBrk="1" hangingPunct="1">
              <a:lnSpc>
                <a:spcPct val="110000"/>
              </a:lnSpc>
            </a:pPr>
            <a:r>
              <a:rPr lang="zh-CN" altLang="en-US" dirty="0"/>
              <a:t>阶码尾码长度应为多少合适？  </a:t>
            </a:r>
            <a:endParaRPr lang="zh-CN" altLang="zh-CN" dirty="0"/>
          </a:p>
          <a:p>
            <a:endParaRPr lang="zh-CN" altLang="en-US" dirty="0"/>
          </a:p>
        </p:txBody>
      </p:sp>
      <p:sp>
        <p:nvSpPr>
          <p:cNvPr id="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6" name="Group 4"/>
          <p:cNvGrpSpPr>
            <a:grpSpLocks/>
          </p:cNvGrpSpPr>
          <p:nvPr/>
        </p:nvGrpSpPr>
        <p:grpSpPr bwMode="auto">
          <a:xfrm>
            <a:off x="3298826" y="1700809"/>
            <a:ext cx="2779713" cy="504825"/>
            <a:chOff x="0" y="0"/>
            <a:chExt cx="1751" cy="318"/>
          </a:xfrm>
        </p:grpSpPr>
        <p:sp>
          <p:nvSpPr>
            <p:cNvPr id="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1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15" name="Group 13"/>
          <p:cNvGrpSpPr>
            <a:grpSpLocks/>
          </p:cNvGrpSpPr>
          <p:nvPr/>
        </p:nvGrpSpPr>
        <p:grpSpPr bwMode="auto">
          <a:xfrm>
            <a:off x="6556376" y="1700809"/>
            <a:ext cx="2779713" cy="504825"/>
            <a:chOff x="0" y="0"/>
            <a:chExt cx="1751" cy="318"/>
          </a:xfrm>
        </p:grpSpPr>
        <p:sp>
          <p:nvSpPr>
            <p:cNvPr id="1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2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6672264" y="2205633"/>
            <a:ext cx="2663825" cy="884238"/>
            <a:chOff x="0" y="0"/>
            <a:chExt cx="1678" cy="557"/>
          </a:xfrm>
        </p:grpSpPr>
        <p:sp>
          <p:nvSpPr>
            <p:cNvPr id="2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190"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尾数值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4"/>
          <p:cNvGrpSpPr>
            <a:grpSpLocks/>
          </p:cNvGrpSpPr>
          <p:nvPr/>
        </p:nvGrpSpPr>
        <p:grpSpPr bwMode="auto">
          <a:xfrm>
            <a:off x="3432176" y="2205633"/>
            <a:ext cx="2663825" cy="863600"/>
            <a:chOff x="0" y="0"/>
            <a:chExt cx="1678" cy="544"/>
          </a:xfrm>
        </p:grpSpPr>
        <p:sp>
          <p:nvSpPr>
            <p:cNvPr id="2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7"/>
          <p:cNvGrpSpPr>
            <a:grpSpLocks/>
          </p:cNvGrpSpPr>
          <p:nvPr/>
        </p:nvGrpSpPr>
        <p:grpSpPr bwMode="auto">
          <a:xfrm>
            <a:off x="2297114" y="2205633"/>
            <a:ext cx="2052637" cy="871538"/>
            <a:chOff x="56" y="0"/>
            <a:chExt cx="1293" cy="549"/>
          </a:xfrm>
        </p:grpSpPr>
        <p:sp>
          <p:nvSpPr>
            <p:cNvPr id="3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3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32" name="Group 30"/>
          <p:cNvGrpSpPr>
            <a:grpSpLocks/>
          </p:cNvGrpSpPr>
          <p:nvPr/>
        </p:nvGrpSpPr>
        <p:grpSpPr bwMode="auto">
          <a:xfrm>
            <a:off x="5505450" y="2205634"/>
            <a:ext cx="2052638" cy="884238"/>
            <a:chOff x="14" y="0"/>
            <a:chExt cx="1293" cy="557"/>
          </a:xfrm>
        </p:grpSpPr>
        <p:sp>
          <p:nvSpPr>
            <p:cNvPr id="3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3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54027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年代初，各机器内部浮点数表示还没有统一</a:t>
            </a:r>
          </a:p>
          <a:p>
            <a:r>
              <a:rPr lang="zh-CN" altLang="en-US" sz="2400" dirty="0">
                <a:solidFill>
                  <a:srgbClr val="000000"/>
                </a:solidFill>
              </a:rPr>
              <a:t>相互不兼容，机器之间传送数据时很麻烦</a:t>
            </a:r>
            <a:endParaRPr lang="en-US" altLang="zh-CN" sz="2400" dirty="0">
              <a:solidFill>
                <a:srgbClr val="000000"/>
              </a:solidFill>
            </a:endParaRPr>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856788" cy="3270250"/>
            <a:chOff x="1689559" y="3246181"/>
            <a:chExt cx="9856788"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a:grpSpLocks/>
            </p:cNvGrpSpPr>
            <p:nvPr/>
          </p:nvGrpSpPr>
          <p:grpSpPr bwMode="auto">
            <a:xfrm>
              <a:off x="1689559" y="3246181"/>
              <a:ext cx="9856788" cy="3270250"/>
              <a:chOff x="104" y="1850"/>
              <a:chExt cx="6209" cy="2060"/>
            </a:xfrm>
          </p:grpSpPr>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352"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spTree>
    <p:extLst>
      <p:ext uri="{BB962C8B-B14F-4D97-AF65-F5344CB8AC3E}">
        <p14:creationId xmlns:p14="http://schemas.microsoft.com/office/powerpoint/2010/main" val="75151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2279576" y="3933056"/>
            <a:ext cx="8218488" cy="2376264"/>
          </a:xfrm>
        </p:spPr>
        <p:txBody>
          <a:bodyPr/>
          <a:lstStyle/>
          <a:p>
            <a:pPr>
              <a:lnSpc>
                <a:spcPct val="150000"/>
              </a:lnSpc>
            </a:pPr>
            <a:r>
              <a:rPr lang="en-US" altLang="zh-CN" dirty="0">
                <a:effectLst>
                  <a:outerShdw blurRad="38100" dist="38100" dir="2700000" algn="tl">
                    <a:srgbClr val="000000">
                      <a:alpha val="43137"/>
                    </a:srgbClr>
                  </a:outerShdw>
                </a:effectLst>
              </a:rPr>
              <a:t>32/64</a:t>
            </a:r>
            <a:r>
              <a:rPr lang="zh-CN" altLang="en-US" dirty="0">
                <a:effectLst>
                  <a:outerShdw blurRad="38100" dist="38100" dir="2700000" algn="tl">
                    <a:srgbClr val="000000">
                      <a:alpha val="43137"/>
                    </a:srgbClr>
                  </a:outerShdw>
                </a:effectLst>
              </a:rPr>
              <a:t>位浮点数（</a:t>
            </a:r>
            <a:r>
              <a:rPr lang="en-US" altLang="zh-CN" dirty="0">
                <a:effectLst>
                  <a:outerShdw blurRad="38100" dist="38100" dir="2700000" algn="tl">
                    <a:srgbClr val="000000">
                      <a:alpha val="43137"/>
                    </a:srgbClr>
                  </a:outerShdw>
                </a:effectLst>
              </a:rPr>
              <a:t>Float/Double</a:t>
            </a:r>
            <a:r>
              <a:rPr lang="zh-CN" altLang="en-US" dirty="0">
                <a:effectLst>
                  <a:outerShdw blurRad="38100" dist="38100" dir="2700000" algn="tl">
                    <a:srgbClr val="000000">
                      <a:alpha val="43137"/>
                    </a:srgbClr>
                  </a:outerShdw>
                </a:effectLst>
              </a:rPr>
              <a:t>）</a:t>
            </a:r>
            <a:endParaRPr lang="en-US" altLang="zh-CN" dirty="0">
              <a:effectLst>
                <a:outerShdw blurRad="38100" dist="38100" dir="2700000" algn="tl">
                  <a:srgbClr val="000000">
                    <a:alpha val="43137"/>
                  </a:srgbClr>
                </a:outerShdw>
              </a:effectLst>
            </a:endParaRPr>
          </a:p>
          <a:p>
            <a:pPr>
              <a:lnSpc>
                <a:spcPct val="150000"/>
              </a:lnSpc>
            </a:pPr>
            <a:r>
              <a:rPr lang="zh-CN" altLang="en-US" dirty="0">
                <a:effectLst>
                  <a:outerShdw blurRad="38100" dist="38100" dir="2700000" algn="tl">
                    <a:srgbClr val="C0C0C0"/>
                  </a:outerShdw>
                </a:effectLst>
              </a:rPr>
              <a:t>构成：阶码</a:t>
            </a:r>
            <a:r>
              <a:rPr lang="en-US" altLang="zh-CN" dirty="0">
                <a:effectLst>
                  <a:outerShdw blurRad="38100" dist="38100" dir="2700000" algn="tl">
                    <a:srgbClr val="C0C0C0"/>
                  </a:outerShdw>
                </a:effectLst>
              </a:rPr>
              <a:t>E</a:t>
            </a:r>
            <a:r>
              <a:rPr lang="zh-CN" altLang="en-US" dirty="0">
                <a:effectLst>
                  <a:outerShdw blurRad="38100" dist="38100" dir="2700000" algn="tl">
                    <a:srgbClr val="C0C0C0"/>
                  </a:outerShdw>
                </a:effectLst>
              </a:rPr>
              <a:t>，尾数</a:t>
            </a:r>
            <a:r>
              <a:rPr lang="en-US" altLang="zh-CN" dirty="0">
                <a:effectLst>
                  <a:outerShdw blurRad="38100" dist="38100" dir="2700000" algn="tl">
                    <a:srgbClr val="C0C0C0"/>
                  </a:outerShdw>
                </a:effectLst>
              </a:rPr>
              <a:t>M</a:t>
            </a:r>
            <a:r>
              <a:rPr lang="zh-CN" altLang="en-US" dirty="0">
                <a:effectLst>
                  <a:outerShdw blurRad="38100" dist="38100" dir="2700000" algn="tl">
                    <a:srgbClr val="C0C0C0"/>
                  </a:outerShdw>
                </a:effectLst>
              </a:rPr>
              <a:t>，符号位</a:t>
            </a:r>
            <a:r>
              <a:rPr lang="en-US" altLang="zh-CN" dirty="0">
                <a:effectLst>
                  <a:outerShdw blurRad="38100" dist="38100" dir="2700000" algn="tl">
                    <a:srgbClr val="C0C0C0"/>
                  </a:outerShdw>
                </a:effectLst>
              </a:rPr>
              <a:t>S</a:t>
            </a:r>
            <a:endParaRPr lang="en-US" altLang="zh-CN" dirty="0"/>
          </a:p>
          <a:p>
            <a:pPr>
              <a:lnSpc>
                <a:spcPct val="150000"/>
              </a:lnSpc>
            </a:pPr>
            <a:r>
              <a:rPr lang="en-US" altLang="zh-CN" dirty="0">
                <a:effectLst>
                  <a:outerShdw blurRad="38100" dist="38100" dir="2700000" algn="tl">
                    <a:srgbClr val="C0C0C0"/>
                  </a:outerShdw>
                </a:effectLst>
              </a:rPr>
              <a:t>N = (−1)</a:t>
            </a:r>
            <a:r>
              <a:rPr lang="en-US" altLang="zh-CN" baseline="50000" dirty="0">
                <a:effectLst>
                  <a:outerShdw blurRad="38100" dist="38100" dir="2700000" algn="tl">
                    <a:srgbClr val="C0C0C0"/>
                  </a:outerShdw>
                </a:effectLst>
              </a:rPr>
              <a:t>S  </a:t>
            </a:r>
            <a:r>
              <a:rPr lang="en-US" altLang="zh-CN" b="1" dirty="0"/>
              <a:t>╳</a:t>
            </a:r>
            <a:r>
              <a:rPr lang="en-US" altLang="zh-CN" dirty="0">
                <a:effectLst>
                  <a:outerShdw blurRad="38100" dist="38100" dir="2700000" algn="tl">
                    <a:srgbClr val="C0C0C0"/>
                  </a:outerShdw>
                </a:effectLst>
              </a:rPr>
              <a:t>  M </a:t>
            </a:r>
            <a:r>
              <a:rPr lang="en-US" altLang="zh-CN" b="1" dirty="0"/>
              <a:t> ╳ </a:t>
            </a:r>
            <a:r>
              <a:rPr lang="en-US" altLang="zh-CN" dirty="0">
                <a:effectLst>
                  <a:outerShdw blurRad="38100" dist="38100" dir="2700000" algn="tl">
                    <a:srgbClr val="C0C0C0"/>
                  </a:outerShdw>
                </a:effectLst>
              </a:rPr>
              <a:t>2</a:t>
            </a:r>
            <a:r>
              <a:rPr lang="en-US" altLang="zh-CN" baseline="50000" dirty="0">
                <a:effectLst>
                  <a:outerShdw blurRad="38100" dist="38100" dir="2700000" algn="tl">
                    <a:srgbClr val="C0C0C0"/>
                  </a:outerShdw>
                </a:effectLst>
              </a:rPr>
              <a:t>E</a:t>
            </a:r>
            <a:r>
              <a:rPr lang="en-US" altLang="zh-CN" dirty="0">
                <a:effectLst>
                  <a:outerShdw blurRad="38100" dist="38100" dir="2700000" algn="tl">
                    <a:srgbClr val="C0C0C0"/>
                  </a:outerShdw>
                </a:effectLst>
              </a:rPr>
              <a:t> </a:t>
            </a:r>
          </a:p>
          <a:p>
            <a:endParaRPr lang="zh-CN" altLang="en-US" dirty="0"/>
          </a:p>
          <a:p>
            <a:endParaRPr lang="zh-CN" altLang="en-US" dirty="0"/>
          </a:p>
        </p:txBody>
      </p:sp>
      <p:graphicFrame>
        <p:nvGraphicFramePr>
          <p:cNvPr id="5" name="Group 3"/>
          <p:cNvGraphicFramePr>
            <a:graphicFrameLocks/>
          </p:cNvGraphicFramePr>
          <p:nvPr>
            <p:extLst>
              <p:ext uri="{D42A27DB-BD31-4B8C-83A1-F6EECF244321}">
                <p14:modId xmlns:p14="http://schemas.microsoft.com/office/powerpoint/2010/main" val="2418099901"/>
              </p:ext>
            </p:extLst>
          </p:nvPr>
        </p:nvGraphicFramePr>
        <p:xfrm>
          <a:off x="3430588" y="1918270"/>
          <a:ext cx="4621212" cy="566738"/>
        </p:xfrm>
        <a:graphic>
          <a:graphicData uri="http://schemas.openxmlformats.org/drawingml/2006/table">
            <a:tbl>
              <a:tblPr/>
              <a:tblGrid>
                <a:gridCol w="769937">
                  <a:extLst>
                    <a:ext uri="{9D8B030D-6E8A-4147-A177-3AD203B41FA5}">
                      <a16:colId xmlns:a16="http://schemas.microsoft.com/office/drawing/2014/main" val="20000"/>
                    </a:ext>
                  </a:extLst>
                </a:gridCol>
                <a:gridCol w="1463427">
                  <a:extLst>
                    <a:ext uri="{9D8B030D-6E8A-4147-A177-3AD203B41FA5}">
                      <a16:colId xmlns:a16="http://schemas.microsoft.com/office/drawing/2014/main" val="20001"/>
                    </a:ext>
                  </a:extLst>
                </a:gridCol>
                <a:gridCol w="2387848">
                  <a:extLst>
                    <a:ext uri="{9D8B030D-6E8A-4147-A177-3AD203B41FA5}">
                      <a16:colId xmlns:a16="http://schemas.microsoft.com/office/drawing/2014/main"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6" name="Group 14"/>
          <p:cNvGraphicFramePr>
            <a:graphicFrameLocks/>
          </p:cNvGraphicFramePr>
          <p:nvPr>
            <p:extLst>
              <p:ext uri="{D42A27DB-BD31-4B8C-83A1-F6EECF244321}">
                <p14:modId xmlns:p14="http://schemas.microsoft.com/office/powerpoint/2010/main" val="349210306"/>
              </p:ext>
            </p:extLst>
          </p:nvPr>
        </p:nvGraphicFramePr>
        <p:xfrm>
          <a:off x="3430589" y="2802508"/>
          <a:ext cx="5881687" cy="533276"/>
        </p:xfrm>
        <a:graphic>
          <a:graphicData uri="http://schemas.openxmlformats.org/drawingml/2006/table">
            <a:tbl>
              <a:tblPr/>
              <a:tblGrid>
                <a:gridCol w="788987">
                  <a:extLst>
                    <a:ext uri="{9D8B030D-6E8A-4147-A177-3AD203B41FA5}">
                      <a16:colId xmlns:a16="http://schemas.microsoft.com/office/drawing/2014/main" val="20000"/>
                    </a:ext>
                  </a:extLst>
                </a:gridCol>
                <a:gridCol w="1444377">
                  <a:extLst>
                    <a:ext uri="{9D8B030D-6E8A-4147-A177-3AD203B41FA5}">
                      <a16:colId xmlns:a16="http://schemas.microsoft.com/office/drawing/2014/main" val="20001"/>
                    </a:ext>
                  </a:extLst>
                </a:gridCol>
                <a:gridCol w="3648323">
                  <a:extLst>
                    <a:ext uri="{9D8B030D-6E8A-4147-A177-3AD203B41FA5}">
                      <a16:colId xmlns:a16="http://schemas.microsoft.com/office/drawing/2014/main"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41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left)">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endParaRPr lang="zh-CN" altLang="en-US" dirty="0"/>
          </a:p>
        </p:txBody>
      </p:sp>
      <p:sp>
        <p:nvSpPr>
          <p:cNvPr id="3" name="内容占位符 2"/>
          <p:cNvSpPr>
            <a:spLocks noGrp="1"/>
          </p:cNvSpPr>
          <p:nvPr>
            <p:ph idx="1"/>
          </p:nvPr>
        </p:nvSpPr>
        <p:spPr/>
        <p:txBody>
          <a:bodyPr/>
          <a:lstStyle/>
          <a:p>
            <a:pPr eaLnBrk="1" hangingPunct="1"/>
            <a:r>
              <a:rPr lang="zh-CN" altLang="en-US" dirty="0"/>
              <a:t>使用</a:t>
            </a:r>
            <a:r>
              <a:rPr lang="en-US" altLang="zh-CN" dirty="0"/>
              <a:t>7bit</a:t>
            </a:r>
            <a:r>
              <a:rPr lang="zh-CN" altLang="en-US" dirty="0"/>
              <a:t>表示</a:t>
            </a:r>
            <a:r>
              <a:rPr lang="en-US" altLang="zh-CN" dirty="0"/>
              <a:t>128</a:t>
            </a:r>
            <a:r>
              <a:rPr lang="zh-CN" altLang="en-US" dirty="0"/>
              <a:t>个字符</a:t>
            </a:r>
          </a:p>
          <a:p>
            <a:pPr lvl="1" eaLnBrk="1" hangingPunct="1"/>
            <a:r>
              <a:rPr lang="en-US" altLang="zh-CN" sz="2200" dirty="0"/>
              <a:t>From 000 0000 to 111 1111  2</a:t>
            </a:r>
            <a:r>
              <a:rPr lang="en-US" altLang="zh-CN" sz="2200" baseline="50000" dirty="0"/>
              <a:t>7</a:t>
            </a:r>
            <a:r>
              <a:rPr lang="en-US" altLang="zh-CN" sz="2200" dirty="0"/>
              <a:t>=128</a:t>
            </a:r>
          </a:p>
          <a:p>
            <a:pPr eaLnBrk="1" hangingPunct="1"/>
            <a:r>
              <a:rPr lang="zh-CN" altLang="en-US" dirty="0"/>
              <a:t>注意：</a:t>
            </a:r>
            <a:r>
              <a:rPr lang="en-US" altLang="zh-CN" dirty="0"/>
              <a:t>ASCII</a:t>
            </a:r>
            <a:r>
              <a:rPr lang="zh-CN" altLang="en-US" dirty="0"/>
              <a:t>中的数字字符和数字本身不相等</a:t>
            </a:r>
          </a:p>
          <a:p>
            <a:pPr eaLnBrk="1" hangingPunct="1"/>
            <a:r>
              <a:rPr lang="zh-CN" altLang="en-US" dirty="0"/>
              <a:t>几乎所有计算机均支持该代码集</a:t>
            </a:r>
          </a:p>
          <a:p>
            <a:pPr eaLnBrk="1" hangingPunct="1"/>
            <a:r>
              <a:rPr lang="zh-CN" altLang="en-US" dirty="0"/>
              <a:t>但不是所有语言都能用</a:t>
            </a:r>
            <a:r>
              <a:rPr lang="en-US" altLang="zh-CN" dirty="0"/>
              <a:t>128</a:t>
            </a:r>
            <a:r>
              <a:rPr lang="zh-CN" altLang="en-US" dirty="0"/>
              <a:t>个字符表示</a:t>
            </a:r>
          </a:p>
          <a:p>
            <a:pPr eaLnBrk="1" hangingPunct="1"/>
            <a:r>
              <a:rPr lang="en-US" altLang="zh-CN" b="1" dirty="0">
                <a:solidFill>
                  <a:srgbClr val="C00000"/>
                </a:solidFill>
              </a:rPr>
              <a:t>8Bit???    MSB=0</a:t>
            </a:r>
          </a:p>
          <a:p>
            <a:pPr marL="0" indent="0">
              <a:buNone/>
            </a:pPr>
            <a:endParaRPr lang="zh-CN" altLang="en-US" dirty="0"/>
          </a:p>
        </p:txBody>
      </p:sp>
    </p:spTree>
    <p:extLst>
      <p:ext uri="{BB962C8B-B14F-4D97-AF65-F5344CB8AC3E}">
        <p14:creationId xmlns:p14="http://schemas.microsoft.com/office/powerpoint/2010/main" val="14540803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2" y="4186441"/>
            <a:ext cx="7330960"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7" y="2609981"/>
            <a:ext cx="7275730"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0515599" cy="5637024"/>
          </a:xfrm>
        </p:spPr>
        <p:txBody>
          <a:bodyPr>
            <a:normAutofit/>
          </a:bodyPr>
          <a:lstStyle/>
          <a:p>
            <a:pPr>
              <a:lnSpc>
                <a:spcPct val="170000"/>
              </a:lnSpc>
            </a:pPr>
            <a:r>
              <a:rPr lang="zh-CN" altLang="en-US" b="1" dirty="0"/>
              <a:t>规格化数</a:t>
            </a:r>
            <a:r>
              <a:rPr lang="en-US" altLang="zh-CN" dirty="0"/>
              <a:t>(Normal)</a:t>
            </a:r>
            <a:endParaRPr lang="zh-CN" altLang="en-US" dirty="0">
              <a:solidFill>
                <a:srgbClr val="C00000"/>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t>非规格化数</a:t>
            </a:r>
            <a:r>
              <a:rPr lang="en-US" altLang="zh-CN" dirty="0"/>
              <a:t>(Subnormal)      </a:t>
            </a:r>
          </a:p>
          <a:p>
            <a:pPr marL="0" indent="0">
              <a:lnSpc>
                <a:spcPct val="170000"/>
              </a:lnSpc>
              <a:buNone/>
            </a:pPr>
            <a:r>
              <a:rPr lang="en-US" altLang="zh-CN" dirty="0"/>
              <a:t>         e=0                  (−1)</a:t>
            </a:r>
            <a:r>
              <a:rPr lang="en-US" altLang="zh-CN" baseline="70000" dirty="0"/>
              <a:t>s </a:t>
            </a:r>
            <a:r>
              <a:rPr lang="en-US" altLang="zh-CN" dirty="0"/>
              <a:t>× 0.M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0.M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规格化数最高数字位恒为</a:t>
            </a:r>
            <a:r>
              <a:rPr lang="en-US" altLang="zh-CN" dirty="0"/>
              <a:t>1</a:t>
            </a:r>
            <a:r>
              <a:rPr lang="zh-CN" altLang="en-US" dirty="0"/>
              <a:t>，该位为</a:t>
            </a:r>
            <a:r>
              <a:rPr lang="zh-CN" altLang="en-US" b="1" dirty="0">
                <a:solidFill>
                  <a:srgbClr val="0000FF"/>
                </a:solidFill>
              </a:rPr>
              <a:t>隐藏位</a:t>
            </a:r>
            <a:r>
              <a:rPr lang="zh-CN" altLang="en-US" dirty="0"/>
              <a:t>，可节约尾数数据位</a:t>
            </a:r>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2"/>
          <a:stretch>
            <a:fillRect/>
          </a:stretch>
        </p:blipFill>
        <p:spPr>
          <a:xfrm>
            <a:off x="3700077" y="1364460"/>
            <a:ext cx="3042836" cy="451518"/>
          </a:xfrm>
          <a:prstGeom prst="rect">
            <a:avLst/>
          </a:prstGeom>
        </p:spPr>
      </p:pic>
      <p:pic>
        <p:nvPicPr>
          <p:cNvPr id="8" name="图片 7"/>
          <p:cNvPicPr>
            <a:picLocks noChangeAspect="1"/>
          </p:cNvPicPr>
          <p:nvPr/>
        </p:nvPicPr>
        <p:blipFill>
          <a:blip r:embed="rId3"/>
          <a:stretch>
            <a:fillRect/>
          </a:stretch>
        </p:blipFill>
        <p:spPr>
          <a:xfrm>
            <a:off x="7155711" y="1364455"/>
            <a:ext cx="3847711" cy="451518"/>
          </a:xfrm>
          <a:prstGeom prst="rect">
            <a:avLst/>
          </a:prstGeom>
        </p:spPr>
      </p:pic>
    </p:spTree>
    <p:extLst>
      <p:ext uri="{BB962C8B-B14F-4D97-AF65-F5344CB8AC3E}">
        <p14:creationId xmlns:p14="http://schemas.microsoft.com/office/powerpoint/2010/main" val="195434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位单精度浮点数编码格式</a:t>
            </a:r>
          </a:p>
        </p:txBody>
      </p:sp>
      <p:sp>
        <p:nvSpPr>
          <p:cNvPr id="5" name="Rectangle 99"/>
          <p:cNvSpPr>
            <a:spLocks noChangeArrowheads="1"/>
          </p:cNvSpPr>
          <p:nvPr/>
        </p:nvSpPr>
        <p:spPr bwMode="auto">
          <a:xfrm>
            <a:off x="1070657" y="1858595"/>
            <a:ext cx="10153363" cy="4264412"/>
          </a:xfrm>
          <a:prstGeom prst="rect">
            <a:avLst/>
          </a:prstGeom>
          <a:gradFill rotWithShape="1">
            <a:gsLst>
              <a:gs pos="0">
                <a:srgbClr val="00CCFF"/>
              </a:gs>
              <a:gs pos="100000">
                <a:srgbClr val="AEE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sNaN</a:t>
            </a:r>
            <a:r>
              <a:rPr lang="en-US" altLang="zh-CN" sz="2400" dirty="0"/>
              <a:t>  </a:t>
            </a:r>
            <a:r>
              <a:rPr lang="en-US" altLang="zh-CN" sz="2400" dirty="0">
                <a:solidFill>
                  <a:schemeClr val="accent2"/>
                </a:solidFill>
              </a:rPr>
              <a:t>Signaling </a:t>
            </a:r>
            <a:r>
              <a:rPr lang="en-US" altLang="zh-CN" sz="2400" dirty="0" err="1">
                <a:solidFill>
                  <a:schemeClr val="accent2"/>
                </a:solidFill>
              </a:rPr>
              <a:t>NaN</a:t>
            </a:r>
            <a:endParaRPr lang="en-US" altLang="zh-CN" sz="2400" dirty="0">
              <a:solidFill>
                <a:schemeClr val="accent2"/>
              </a:solidFill>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NaN</a:t>
            </a:r>
            <a:r>
              <a:rPr lang="en-US" altLang="zh-CN" sz="2400" dirty="0"/>
              <a:t>   </a:t>
            </a:r>
            <a:r>
              <a:rPr lang="en-US" altLang="zh-CN" sz="2400" dirty="0">
                <a:solidFill>
                  <a:schemeClr val="accent2"/>
                </a:solidFill>
              </a:rPr>
              <a:t>Not a Number</a:t>
            </a:r>
            <a:endParaRPr lang="en-US" altLang="zh-CN" sz="24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表示</a:t>
            </a: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尾数</a:t>
            </a: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阶码</a:t>
            </a: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符号位</a:t>
            </a: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2"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26595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IEEE754 </a:t>
            </a:r>
            <a:r>
              <a:rPr lang="zh-CN" altLang="en-US" dirty="0"/>
              <a:t>规格化浮点数表示范围</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759003766"/>
              </p:ext>
            </p:extLst>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extLst>
                    <a:ext uri="{9D8B030D-6E8A-4147-A177-3AD203B41FA5}">
                      <a16:colId xmlns:a16="http://schemas.microsoft.com/office/drawing/2014/main" val="20000"/>
                    </a:ext>
                  </a:extLst>
                </a:gridCol>
                <a:gridCol w="2965816">
                  <a:extLst>
                    <a:ext uri="{9D8B030D-6E8A-4147-A177-3AD203B41FA5}">
                      <a16:colId xmlns:a16="http://schemas.microsoft.com/office/drawing/2014/main" val="20001"/>
                    </a:ext>
                  </a:extLst>
                </a:gridCol>
                <a:gridCol w="4262113">
                  <a:extLst>
                    <a:ext uri="{9D8B030D-6E8A-4147-A177-3AD203B41FA5}">
                      <a16:colId xmlns:a16="http://schemas.microsoft.com/office/drawing/2014/main" val="20002"/>
                    </a:ext>
                  </a:extLst>
                </a:gridCol>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最小值</a:t>
                      </a: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最大值</a:t>
                      </a:r>
                    </a:p>
                  </a:txBody>
                  <a:tcPr anchor="ctr" anchorCtr="1">
                    <a:solidFill>
                      <a:schemeClr val="accent6">
                        <a:lumMod val="60000"/>
                        <a:lumOff val="40000"/>
                      </a:schemeClr>
                    </a:solidFill>
                  </a:tcPr>
                </a:tc>
                <a:extLst>
                  <a:ext uri="{0D108BD9-81ED-4DB2-BD59-A6C34878D82A}">
                    <a16:rowId xmlns:a16="http://schemas.microsoft.com/office/drawing/2014/main" val="10000"/>
                  </a:ext>
                </a:extLst>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M=0,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M=</a:t>
                      </a:r>
                      <a:r>
                        <a:rPr lang="en-US" altLang="zh-CN" sz="2000" b="1" i="0" dirty="0">
                          <a:solidFill>
                            <a:srgbClr val="C00000"/>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.1111…1×2</a:t>
                      </a:r>
                      <a:r>
                        <a:rPr lang="en-US" altLang="zh-CN" sz="2000" i="0" baseline="50000" dirty="0">
                          <a:latin typeface="微软雅黑" panose="020B0503020204020204" pitchFamily="34" charset="-122"/>
                          <a:ea typeface="微软雅黑" panose="020B0503020204020204" pitchFamily="34" charset="-122"/>
                        </a:rPr>
                        <a:t>254</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a:t>
                      </a:r>
                    </a:p>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a:latin typeface="微软雅黑" panose="020B0503020204020204" pitchFamily="34" charset="-122"/>
                          <a:ea typeface="微软雅黑" panose="020B0503020204020204" pitchFamily="34" charset="-122"/>
                        </a:rPr>
                        <a:t>= 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1"/>
                  </a:ext>
                </a:extLst>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M=2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149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M=0.1111…1×2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2"/>
                  </a:ext>
                </a:extLst>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×1.m×2</a:t>
                      </a:r>
                      <a:r>
                        <a:rPr lang="en-US" altLang="zh-CN" sz="2000" baseline="70000" dirty="0">
                          <a:solidFill>
                            <a:srgbClr val="C00000"/>
                          </a:solidFill>
                          <a:latin typeface="微软雅黑" panose="020B0503020204020204" pitchFamily="34" charset="-122"/>
                          <a:ea typeface="微软雅黑" panose="020B0503020204020204" pitchFamily="34" charset="-122"/>
                        </a:rPr>
                        <a:t>e</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M=0,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M=</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.1111…1×2</a:t>
                      </a:r>
                      <a:r>
                        <a:rPr lang="en-US" altLang="zh-CN" sz="2000" i="0" baseline="50000" dirty="0">
                          <a:solidFill>
                            <a:srgbClr val="C00000"/>
                          </a:solidFill>
                          <a:latin typeface="微软雅黑" panose="020B0503020204020204" pitchFamily="34" charset="-122"/>
                          <a:ea typeface="微软雅黑" panose="020B0503020204020204" pitchFamily="34" charset="-122"/>
                        </a:rPr>
                        <a:t>2046</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3"/>
                  </a:ext>
                </a:extLst>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M=2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M=0.11111…1×2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8607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a:spLocks/>
          </p:cNvSpPr>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393131374"/>
              </p:ext>
            </p:extLst>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475985051"/>
              </p:ext>
            </p:extLst>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73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浮点程序 例</a:t>
            </a:r>
            <a:r>
              <a:rPr lang="en-US" altLang="zh-CN" dirty="0"/>
              <a:t>2</a:t>
            </a:r>
            <a:endParaRPr lang="zh-CN" altLang="en-US" dirty="0"/>
          </a:p>
        </p:txBody>
      </p:sp>
      <p:sp>
        <p:nvSpPr>
          <p:cNvPr id="5" name="内容占位符 6"/>
          <p:cNvSpPr txBox="1">
            <a:spLocks/>
          </p:cNvSpPr>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13218645"/>
              </p:ext>
            </p:extLst>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p>
        </p:txBody>
      </p:sp>
      <p:graphicFrame>
        <p:nvGraphicFramePr>
          <p:cNvPr id="9" name="表格 8"/>
          <p:cNvGraphicFramePr>
            <a:graphicFrameLocks noGrp="1"/>
          </p:cNvGraphicFramePr>
          <p:nvPr>
            <p:extLst>
              <p:ext uri="{D42A27DB-BD31-4B8C-83A1-F6EECF244321}">
                <p14:modId xmlns:p14="http://schemas.microsoft.com/office/powerpoint/2010/main" val="1960192241"/>
              </p:ext>
            </p:extLst>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05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a:extLst>
              <a:ext uri="{FF2B5EF4-FFF2-40B4-BE49-F238E27FC236}">
                <a16:creationId xmlns:a16="http://schemas.microsoft.com/office/drawing/2014/main" id="{5F5E3B7F-EA3E-465B-9259-3639D426A6E6}"/>
              </a:ext>
            </a:extLst>
          </p:cNvPr>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B12B29BC-4B99-4EA4-B2A9-40D61B6B0B5B}"/>
              </a:ext>
            </a:extLst>
          </p:cNvPr>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p>
          <a:p>
            <a:r>
              <a:rPr lang="en-US" altLang="zh-CN" sz="2400" b="1" dirty="0">
                <a:solidFill>
                  <a:srgbClr val="00FF4E"/>
                </a:solidFill>
                <a:latin typeface="Consolas" panose="020B0609020204030204" pitchFamily="49" charset="0"/>
              </a:rPr>
              <a:t>0000-0000</a:t>
            </a:r>
          </a:p>
          <a:p>
            <a:r>
              <a:rPr lang="en-US" altLang="zh-CN" sz="2400" b="1" dirty="0">
                <a:solidFill>
                  <a:schemeClr val="bg1"/>
                </a:solidFill>
                <a:latin typeface="Consolas" panose="020B0609020204030204" pitchFamily="49" charset="0"/>
              </a:rPr>
              <a:t>8000-0000</a:t>
            </a:r>
          </a:p>
        </p:txBody>
      </p:sp>
      <p:graphicFrame>
        <p:nvGraphicFramePr>
          <p:cNvPr id="6" name="表格 5"/>
          <p:cNvGraphicFramePr>
            <a:graphicFrameLocks noGrp="1"/>
          </p:cNvGraphicFramePr>
          <p:nvPr>
            <p:extLst>
              <p:ext uri="{D42A27DB-BD31-4B8C-83A1-F6EECF244321}">
                <p14:modId xmlns:p14="http://schemas.microsoft.com/office/powerpoint/2010/main" val="378372811"/>
              </p:ext>
            </p:extLst>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55659858"/>
              </p:ext>
            </p:extLst>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08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3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 </a:t>
              </a:r>
              <a:r>
                <a:rPr lang="en-US" altLang="zh-CN" sz="2000" baseline="3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s</a:t>
              </a:r>
              <a:r>
                <a:rPr lang="en-US" altLang="zh-CN" sz="2000" dirty="0">
                  <a:solidFill>
                    <a:schemeClr val="tx1"/>
                  </a:solidFill>
                  <a:latin typeface="微软雅黑" panose="020B0503020204020204" pitchFamily="34" charset="-122"/>
                  <a:ea typeface="微软雅黑" panose="020B0503020204020204" pitchFamily="34" charset="-122"/>
                  <a:sym typeface="+mn-ea"/>
                </a:rPr>
                <a:t> × 2 </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8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1946751"/>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2682990957"/>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321300"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6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71429565"/>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rgbClr val="00B0F0"/>
                          </a:solidFill>
                          <a:latin typeface="Consolas" panose="020B0609020204030204" pitchFamily="49" charset="0"/>
                          <a:cs typeface="Courier New" panose="02070309020205020404" pitchFamily="49" charset="0"/>
                        </a:rPr>
                        <a:t>1</a:t>
                      </a:r>
                      <a:endParaRPr lang="zh-CN" altLang="en-US" sz="2400" b="1" dirty="0">
                        <a:solidFill>
                          <a:srgbClr val="00B0F0"/>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3857331394"/>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7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73382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id="{B7AE28D7-0CAA-4899-853B-6EAD0FED7A15}"/>
              </a:ext>
            </a:extLst>
          </p:cNvPr>
          <p:cNvSpPr>
            <a:spLocks noChangeArrowheads="1"/>
          </p:cNvSpPr>
          <p:nvPr/>
        </p:nvSpPr>
        <p:spPr bwMode="auto">
          <a:xfrm>
            <a:off x="7354158" y="3328388"/>
            <a:ext cx="3070225" cy="520655"/>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id="{AD883E70-8715-4E9E-BFD2-55651BA79840}"/>
              </a:ext>
            </a:extLst>
          </p:cNvPr>
          <p:cNvSpPr>
            <a:spLocks noChangeArrowheads="1"/>
          </p:cNvSpPr>
          <p:nvPr/>
        </p:nvSpPr>
        <p:spPr bwMode="auto">
          <a:xfrm>
            <a:off x="73509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p>
        </p:txBody>
      </p:sp>
    </p:spTree>
    <p:extLst>
      <p:ext uri="{BB962C8B-B14F-4D97-AF65-F5344CB8AC3E}">
        <p14:creationId xmlns:p14="http://schemas.microsoft.com/office/powerpoint/2010/main" val="242154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txEl>
                                              <p:pRg st="0" end="0"/>
                                            </p:txEl>
                                          </p:spTgt>
                                        </p:tgtEl>
                                        <p:attrNameLst>
                                          <p:attrName>style.visibility</p:attrName>
                                        </p:attrNameLst>
                                      </p:cBhvr>
                                      <p:to>
                                        <p:strVal val="visible"/>
                                      </p:to>
                                    </p:set>
                                    <p:anim calcmode="lin" valueType="num">
                                      <p:cBhvr additive="base">
                                        <p:cTn id="9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
                                            <p:bg/>
                                          </p:spTgt>
                                        </p:tgtEl>
                                        <p:attrNameLst>
                                          <p:attrName>style.visibility</p:attrName>
                                        </p:attrNameLst>
                                      </p:cBhvr>
                                      <p:to>
                                        <p:strVal val="visible"/>
                                      </p:to>
                                    </p:set>
                                    <p:anim calcmode="lin" valueType="num">
                                      <p:cBhvr additive="base">
                                        <p:cTn id="9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99" dur="500" fill="hold"/>
                                        <p:tgtEl>
                                          <p:spTgt spid="8">
                                            <p:bg/>
                                          </p:spTgt>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
                                            <p:txEl>
                                              <p:pRg st="0" end="0"/>
                                            </p:txEl>
                                          </p:spTgt>
                                        </p:tgtEl>
                                        <p:attrNameLst>
                                          <p:attrName>style.visibility</p:attrName>
                                        </p:attrNameLst>
                                      </p:cBhvr>
                                      <p:to>
                                        <p:strVal val="visible"/>
                                      </p:to>
                                    </p:set>
                                    <p:anim calcmode="lin" valueType="num">
                                      <p:cBhvr additive="base">
                                        <p:cTn id="10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0">
                                            <p:bg/>
                                          </p:spTgt>
                                        </p:tgtEl>
                                        <p:attrNameLst>
                                          <p:attrName>style.visibility</p:attrName>
                                        </p:attrNameLst>
                                      </p:cBhvr>
                                      <p:to>
                                        <p:strVal val="visible"/>
                                      </p:to>
                                    </p:set>
                                    <p:anim calcmode="lin" valueType="num">
                                      <p:cBhvr additive="base">
                                        <p:cTn id="10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9" dur="500" fill="hold"/>
                                        <p:tgtEl>
                                          <p:spTgt spid="10">
                                            <p:bg/>
                                          </p:spTgt>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0">
                                            <p:txEl>
                                              <p:pRg st="0" end="0"/>
                                            </p:txEl>
                                          </p:spTgt>
                                        </p:tgtEl>
                                        <p:attrNameLst>
                                          <p:attrName>style.visibility</p:attrName>
                                        </p:attrNameLst>
                                      </p:cBhvr>
                                      <p:to>
                                        <p:strVal val="visible"/>
                                      </p:to>
                                    </p:set>
                                    <p:anim calcmode="lin" valueType="num">
                                      <p:cBhvr additive="base">
                                        <p:cTn id="1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p:bldP spid="7" grpId="0" build="allAtOnce" animBg="1" autoUpdateAnimBg="0"/>
      <p:bldP spid="8" grpId="0" build="allAtOnce" animBg="1" autoUpdateAnimBg="0"/>
      <p:bldP spid="10" grpId="0" build="allAtOnce"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TIMING" val="|24.1|9.7|70.5|30.4|4.4|2.9|39|20|4.5|24.3|13.5|38.9|30.1"/>
</p:tagLst>
</file>

<file path=ppt/tags/tag5.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6.xml><?xml version="1.0" encoding="utf-8"?>
<p:tagLst xmlns:a="http://schemas.openxmlformats.org/drawingml/2006/main" xmlns:r="http://schemas.openxmlformats.org/officeDocument/2006/relationships" xmlns:p="http://schemas.openxmlformats.org/presentationml/2006/main">
  <p:tag name="TIMING" val="|79.6|3|20.7|46.6|50.4|49.2|30"/>
</p:tagLst>
</file>

<file path=ppt/tags/tag7.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8.xml><?xml version="1.0" encoding="utf-8"?>
<p:tagLst xmlns:a="http://schemas.openxmlformats.org/drawingml/2006/main" xmlns:r="http://schemas.openxmlformats.org/officeDocument/2006/relationships" xmlns:p="http://schemas.openxmlformats.org/presentationml/2006/main">
  <p:tag name="TIMING" val="|23.1|54.2|9.1|12.6|19.8|6.3|9.7|4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5557</TotalTime>
  <Words>12181</Words>
  <Application>Microsoft Office PowerPoint</Application>
  <PresentationFormat>宽屏</PresentationFormat>
  <Paragraphs>3122</Paragraphs>
  <Slides>169</Slides>
  <Notes>18</Notes>
  <HiddenSlides>0</HiddenSlides>
  <MMClips>0</MMClips>
  <ScaleCrop>false</ScaleCrop>
  <HeadingPairs>
    <vt:vector size="8" baseType="variant">
      <vt:variant>
        <vt:lpstr>已用的字体</vt:lpstr>
      </vt:variant>
      <vt:variant>
        <vt:i4>29</vt:i4>
      </vt:variant>
      <vt:variant>
        <vt:lpstr>主题</vt:lpstr>
      </vt:variant>
      <vt:variant>
        <vt:i4>6</vt:i4>
      </vt:variant>
      <vt:variant>
        <vt:lpstr>嵌入 OLE 服务器</vt:lpstr>
      </vt:variant>
      <vt:variant>
        <vt:i4>2</vt:i4>
      </vt:variant>
      <vt:variant>
        <vt:lpstr>幻灯片标题</vt:lpstr>
      </vt:variant>
      <vt:variant>
        <vt:i4>169</vt:i4>
      </vt:variant>
    </vt:vector>
  </HeadingPairs>
  <TitlesOfParts>
    <vt:vector size="206" baseType="lpstr">
      <vt:lpstr>Times New Roman</vt:lpstr>
      <vt:lpstr>Calibri</vt:lpstr>
      <vt:lpstr>华文楷体</vt:lpstr>
      <vt:lpstr>义启小楷书</vt:lpstr>
      <vt:lpstr>Cambria Math</vt:lpstr>
      <vt:lpstr>Tahoma</vt:lpstr>
      <vt:lpstr>Arial</vt:lpstr>
      <vt:lpstr>Arial</vt:lpstr>
      <vt:lpstr>宋体</vt:lpstr>
      <vt:lpstr>书体坊兰亭体</vt:lpstr>
      <vt:lpstr>Verdana</vt:lpstr>
      <vt:lpstr>Consolas</vt:lpstr>
      <vt:lpstr>Forte</vt:lpstr>
      <vt:lpstr>微软雅黑</vt:lpstr>
      <vt:lpstr>楷体</vt:lpstr>
      <vt:lpstr>华文新魏</vt:lpstr>
      <vt:lpstr>Wingdings</vt:lpstr>
      <vt:lpstr>Algerian</vt:lpstr>
      <vt:lpstr>黑体</vt:lpstr>
      <vt:lpstr>Agency FB</vt:lpstr>
      <vt:lpstr>Symbol</vt:lpstr>
      <vt:lpstr>Courier New</vt:lpstr>
      <vt:lpstr>MS UI Gothic</vt:lpstr>
      <vt:lpstr>等线</vt:lpstr>
      <vt:lpstr>仿宋</vt:lpstr>
      <vt:lpstr>Impact</vt:lpstr>
      <vt:lpstr>Segoe UI</vt:lpstr>
      <vt:lpstr>Segoe UI Black</vt:lpstr>
      <vt:lpstr>Helvetica</vt:lpstr>
      <vt:lpstr>Office 主题​​</vt:lpstr>
      <vt:lpstr>1_nordridesign</vt:lpstr>
      <vt:lpstr>2_nordridesign</vt:lpstr>
      <vt:lpstr>自定义设计方案</vt:lpstr>
      <vt:lpstr>Office 主题</vt:lpstr>
      <vt:lpstr>3_nordridesign</vt:lpstr>
      <vt:lpstr>Image</vt:lpstr>
      <vt:lpstr>Visio.Drawing.6</vt:lpstr>
      <vt:lpstr>PowerPoint 演示文稿</vt:lpstr>
      <vt:lpstr>PowerPoint 演示文稿</vt:lpstr>
      <vt:lpstr>本章主要内容</vt:lpstr>
      <vt:lpstr>数据表示  Data Representation </vt:lpstr>
      <vt:lpstr>C99 stdint.h</vt:lpstr>
      <vt:lpstr>2.1 非数值数据表示法</vt:lpstr>
      <vt:lpstr>2.1.1 Character representation …</vt:lpstr>
      <vt:lpstr>128 Standard ASCII codes</vt:lpstr>
      <vt:lpstr>ASCII</vt:lpstr>
      <vt:lpstr>Terminology</vt:lpstr>
      <vt:lpstr>2.1.2 汉字表示法</vt:lpstr>
      <vt:lpstr>汉字机内码</vt:lpstr>
      <vt:lpstr>字模码</vt:lpstr>
      <vt:lpstr>汉字标准</vt:lpstr>
      <vt:lpstr>Charset</vt:lpstr>
      <vt:lpstr>Unicode           www.unicode.org</vt:lpstr>
      <vt:lpstr>Universal Character Set  ISO</vt:lpstr>
      <vt:lpstr>记事本编码区别？  </vt:lpstr>
      <vt:lpstr>本章主要内容</vt:lpstr>
      <vt:lpstr>2.2 数值数据表示方法</vt:lpstr>
      <vt:lpstr>计算机数据编码需要考虑的因素</vt:lpstr>
      <vt:lpstr>Human vs. Computer</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2.2 数值数据表示方法</vt:lpstr>
      <vt:lpstr>2.2.1 数的定点、浮点表示方法</vt:lpstr>
      <vt:lpstr>Terminology</vt:lpstr>
      <vt:lpstr>定点整数</vt:lpstr>
      <vt:lpstr>定点小数</vt:lpstr>
      <vt:lpstr>计算机中数据如何存储？</vt:lpstr>
      <vt:lpstr>2.2 数值数据表示方法</vt:lpstr>
      <vt:lpstr>2.2.2 机器数/机器码</vt:lpstr>
      <vt:lpstr>原码表示法（Signed magnitude）</vt:lpstr>
      <vt:lpstr>原码表示示例</vt:lpstr>
      <vt:lpstr>原码表示区间</vt:lpstr>
      <vt:lpstr>原码特性</vt:lpstr>
      <vt:lpstr>反码表示法</vt:lpstr>
      <vt:lpstr>反码表示法…</vt:lpstr>
      <vt:lpstr>反码公式证明</vt:lpstr>
      <vt:lpstr>反码表示区间</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补码表示中的符号位扩展…</vt:lpstr>
      <vt:lpstr>补码特性</vt:lpstr>
      <vt:lpstr>移码表示法 Biased/Excess Notation</vt:lpstr>
      <vt:lpstr>不同机器码公式对比</vt:lpstr>
      <vt:lpstr>定点数机器码表示范围</vt:lpstr>
      <vt:lpstr>机器码小结</vt:lpstr>
      <vt:lpstr>C语言中的机器码？</vt:lpstr>
      <vt:lpstr>变量内存值？</vt:lpstr>
      <vt:lpstr>反汇编</vt:lpstr>
      <vt:lpstr>C语言中的定点数</vt:lpstr>
      <vt:lpstr>32 位补码表示范围</vt:lpstr>
      <vt:lpstr>Limits   of   exact-width   integer   types </vt:lpstr>
      <vt:lpstr>32位机器上的程序</vt:lpstr>
      <vt:lpstr>C语言程序中的整数</vt:lpstr>
      <vt:lpstr>C编译器对常量的处理</vt:lpstr>
      <vt:lpstr>C语言程序中的整数</vt:lpstr>
      <vt:lpstr>C语言中的整数小结</vt:lpstr>
      <vt:lpstr>一个奇怪的浮点运算程序</vt:lpstr>
      <vt:lpstr>浮点数如何表示?</vt:lpstr>
      <vt:lpstr>浮点数的规格化问题   normalization </vt:lpstr>
      <vt:lpstr>浮点数如何表示…</vt:lpstr>
      <vt:lpstr>浮点数的表示</vt:lpstr>
      <vt:lpstr>浮点数的表示范围</vt:lpstr>
      <vt:lpstr>Range &amp; precision</vt:lpstr>
      <vt:lpstr>例子（规格化） </vt:lpstr>
      <vt:lpstr>Range &amp; precision</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浮点数的表示范围与精度</vt:lpstr>
      <vt:lpstr>判断表达式</vt:lpstr>
      <vt:lpstr>C语言浮点数总结</vt:lpstr>
      <vt:lpstr>C语言浮点数总结</vt:lpstr>
      <vt:lpstr>2.2.3 十进制数的表示 BCD码</vt:lpstr>
      <vt:lpstr>BCD码运算问题</vt:lpstr>
      <vt:lpstr>程序中数据类型的宽度</vt:lpstr>
      <vt:lpstr>本章主要内容</vt:lpstr>
      <vt:lpstr>2.3 数据信息的校验</vt:lpstr>
      <vt:lpstr>身份证的秘密</vt:lpstr>
      <vt:lpstr>银行卡编码规则</vt:lpstr>
      <vt:lpstr>2.3 数据信息的校验</vt:lpstr>
      <vt:lpstr>码距概念</vt:lpstr>
      <vt:lpstr>码距实例</vt:lpstr>
      <vt:lpstr>码距与纠错性能</vt:lpstr>
      <vt:lpstr>2.3.1 奇偶校验</vt:lpstr>
      <vt:lpstr>奇偶校验过程</vt:lpstr>
      <vt:lpstr>奇偶校验性能</vt:lpstr>
      <vt:lpstr>奇偶校验应用场合</vt:lpstr>
      <vt:lpstr>校验和 CheckSum</vt:lpstr>
      <vt:lpstr>二维奇偶校验</vt:lpstr>
      <vt:lpstr>校验性能？</vt:lpstr>
      <vt:lpstr>校验性能？</vt:lpstr>
      <vt:lpstr>校验性能？</vt:lpstr>
      <vt:lpstr>校验性能？</vt:lpstr>
      <vt:lpstr>二维奇偶校验的启示</vt:lpstr>
      <vt:lpstr>2.3 数据信息的校验</vt:lpstr>
      <vt:lpstr>2.3.2 海明校验  Hamming Codes</vt:lpstr>
      <vt:lpstr>可检一位错海明码…</vt:lpstr>
      <vt:lpstr>可检一位错海明码…</vt:lpstr>
      <vt:lpstr>(4,3)码分组依据</vt:lpstr>
      <vt:lpstr>(4,3)码数据位映射</vt:lpstr>
      <vt:lpstr>(4,3)码编码表</vt:lpstr>
      <vt:lpstr>(4,3)码检错、纠错性能     最小码距3</vt:lpstr>
      <vt:lpstr>（k，r）码校验分组方法</vt:lpstr>
      <vt:lpstr>海明码特点</vt:lpstr>
      <vt:lpstr>海明编解码过程</vt:lpstr>
      <vt:lpstr>海明编码传输实验</vt:lpstr>
      <vt:lpstr>2.3 数据信息的校验</vt:lpstr>
      <vt:lpstr>CRC循环冗余校验码   Cyclic redundancy check </vt:lpstr>
      <vt:lpstr>模2运算规则</vt:lpstr>
      <vt:lpstr>CRC编码规则</vt:lpstr>
      <vt:lpstr>CRC编码规则</vt:lpstr>
      <vt:lpstr>CRC 编解码过程</vt:lpstr>
      <vt:lpstr>生成多项式  Generator polynomial</vt:lpstr>
      <vt:lpstr>生成多项式</vt:lpstr>
      <vt:lpstr>编码过程  (7,4)循环码G(x)=1011   </vt:lpstr>
      <vt:lpstr>(7,4)循环码出错模式 G(x)=1011</vt:lpstr>
      <vt:lpstr>检错过程   1位错 (0001000） 2位错 (1010000）</vt:lpstr>
      <vt:lpstr>(7,4)循环码  余数循环模式   G(x)=1011</vt:lpstr>
      <vt:lpstr>(7,3)码多位错余数情况</vt:lpstr>
      <vt:lpstr>模2除法满足结合律</vt:lpstr>
      <vt:lpstr>(7,3)码编码情况   G(x)=11101 </vt:lpstr>
      <vt:lpstr>(7,3)循环码出错模式G(x)=11101</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CRC编码传输</vt:lpstr>
      <vt:lpstr>CRC编码流水传输</vt:lpstr>
      <vt:lpstr>校验码总结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tiger</cp:lastModifiedBy>
  <cp:revision>1388</cp:revision>
  <dcterms:created xsi:type="dcterms:W3CDTF">2018-05-09T10:41:00Z</dcterms:created>
  <dcterms:modified xsi:type="dcterms:W3CDTF">2019-09-18T08:40:58Z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